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3"/>
  </p:notesMasterIdLst>
  <p:handoutMasterIdLst>
    <p:handoutMasterId r:id="rId164"/>
  </p:handoutMasterIdLst>
  <p:sldIdLst>
    <p:sldId id="803" r:id="rId2"/>
    <p:sldId id="909" r:id="rId3"/>
    <p:sldId id="805" r:id="rId4"/>
    <p:sldId id="806" r:id="rId5"/>
    <p:sldId id="807" r:id="rId6"/>
    <p:sldId id="808" r:id="rId7"/>
    <p:sldId id="809" r:id="rId8"/>
    <p:sldId id="810" r:id="rId9"/>
    <p:sldId id="811" r:id="rId10"/>
    <p:sldId id="812" r:id="rId11"/>
    <p:sldId id="813" r:id="rId12"/>
    <p:sldId id="814" r:id="rId13"/>
    <p:sldId id="815" r:id="rId14"/>
    <p:sldId id="816" r:id="rId15"/>
    <p:sldId id="817" r:id="rId16"/>
    <p:sldId id="818" r:id="rId17"/>
    <p:sldId id="819" r:id="rId18"/>
    <p:sldId id="820" r:id="rId19"/>
    <p:sldId id="821" r:id="rId20"/>
    <p:sldId id="822" r:id="rId21"/>
    <p:sldId id="823" r:id="rId22"/>
    <p:sldId id="824" r:id="rId23"/>
    <p:sldId id="825" r:id="rId24"/>
    <p:sldId id="826" r:id="rId25"/>
    <p:sldId id="827" r:id="rId26"/>
    <p:sldId id="828" r:id="rId27"/>
    <p:sldId id="829" r:id="rId28"/>
    <p:sldId id="830" r:id="rId29"/>
    <p:sldId id="831" r:id="rId30"/>
    <p:sldId id="832" r:id="rId31"/>
    <p:sldId id="833" r:id="rId32"/>
    <p:sldId id="834" r:id="rId33"/>
    <p:sldId id="835" r:id="rId34"/>
    <p:sldId id="836" r:id="rId35"/>
    <p:sldId id="837" r:id="rId36"/>
    <p:sldId id="838" r:id="rId37"/>
    <p:sldId id="839" r:id="rId38"/>
    <p:sldId id="840" r:id="rId39"/>
    <p:sldId id="841" r:id="rId40"/>
    <p:sldId id="842" r:id="rId41"/>
    <p:sldId id="843" r:id="rId42"/>
    <p:sldId id="844" r:id="rId43"/>
    <p:sldId id="845" r:id="rId44"/>
    <p:sldId id="846" r:id="rId45"/>
    <p:sldId id="847" r:id="rId46"/>
    <p:sldId id="848" r:id="rId47"/>
    <p:sldId id="849" r:id="rId48"/>
    <p:sldId id="850" r:id="rId49"/>
    <p:sldId id="851" r:id="rId50"/>
    <p:sldId id="852" r:id="rId51"/>
    <p:sldId id="853" r:id="rId52"/>
    <p:sldId id="854" r:id="rId53"/>
    <p:sldId id="855" r:id="rId54"/>
    <p:sldId id="856" r:id="rId55"/>
    <p:sldId id="857" r:id="rId56"/>
    <p:sldId id="858" r:id="rId57"/>
    <p:sldId id="859" r:id="rId58"/>
    <p:sldId id="860" r:id="rId59"/>
    <p:sldId id="861" r:id="rId60"/>
    <p:sldId id="862" r:id="rId61"/>
    <p:sldId id="863" r:id="rId62"/>
    <p:sldId id="864" r:id="rId63"/>
    <p:sldId id="865" r:id="rId64"/>
    <p:sldId id="866" r:id="rId65"/>
    <p:sldId id="867" r:id="rId66"/>
    <p:sldId id="868" r:id="rId67"/>
    <p:sldId id="869" r:id="rId68"/>
    <p:sldId id="870" r:id="rId69"/>
    <p:sldId id="871" r:id="rId70"/>
    <p:sldId id="872" r:id="rId71"/>
    <p:sldId id="873" r:id="rId72"/>
    <p:sldId id="874" r:id="rId73"/>
    <p:sldId id="875" r:id="rId74"/>
    <p:sldId id="876" r:id="rId75"/>
    <p:sldId id="877" r:id="rId76"/>
    <p:sldId id="878" r:id="rId77"/>
    <p:sldId id="879" r:id="rId78"/>
    <p:sldId id="908" r:id="rId79"/>
    <p:sldId id="907" r:id="rId80"/>
    <p:sldId id="882" r:id="rId81"/>
    <p:sldId id="883" r:id="rId82"/>
    <p:sldId id="884" r:id="rId83"/>
    <p:sldId id="885" r:id="rId84"/>
    <p:sldId id="886" r:id="rId85"/>
    <p:sldId id="887" r:id="rId86"/>
    <p:sldId id="888" r:id="rId87"/>
    <p:sldId id="889" r:id="rId88"/>
    <p:sldId id="890" r:id="rId89"/>
    <p:sldId id="891" r:id="rId90"/>
    <p:sldId id="892" r:id="rId91"/>
    <p:sldId id="893" r:id="rId92"/>
    <p:sldId id="894" r:id="rId93"/>
    <p:sldId id="895" r:id="rId94"/>
    <p:sldId id="896" r:id="rId95"/>
    <p:sldId id="897" r:id="rId96"/>
    <p:sldId id="898" r:id="rId97"/>
    <p:sldId id="899" r:id="rId98"/>
    <p:sldId id="900" r:id="rId99"/>
    <p:sldId id="901" r:id="rId100"/>
    <p:sldId id="902" r:id="rId101"/>
    <p:sldId id="903" r:id="rId102"/>
    <p:sldId id="904" r:id="rId103"/>
    <p:sldId id="905" r:id="rId104"/>
    <p:sldId id="906" r:id="rId105"/>
    <p:sldId id="910" r:id="rId106"/>
    <p:sldId id="911" r:id="rId107"/>
    <p:sldId id="912" r:id="rId108"/>
    <p:sldId id="913" r:id="rId109"/>
    <p:sldId id="914" r:id="rId110"/>
    <p:sldId id="915" r:id="rId111"/>
    <p:sldId id="916" r:id="rId112"/>
    <p:sldId id="917" r:id="rId113"/>
    <p:sldId id="918" r:id="rId114"/>
    <p:sldId id="919" r:id="rId115"/>
    <p:sldId id="920" r:id="rId116"/>
    <p:sldId id="921" r:id="rId117"/>
    <p:sldId id="922" r:id="rId118"/>
    <p:sldId id="923" r:id="rId119"/>
    <p:sldId id="924" r:id="rId120"/>
    <p:sldId id="925" r:id="rId121"/>
    <p:sldId id="926" r:id="rId122"/>
    <p:sldId id="927" r:id="rId123"/>
    <p:sldId id="928" r:id="rId124"/>
    <p:sldId id="929" r:id="rId125"/>
    <p:sldId id="930" r:id="rId126"/>
    <p:sldId id="931" r:id="rId127"/>
    <p:sldId id="932" r:id="rId128"/>
    <p:sldId id="933" r:id="rId129"/>
    <p:sldId id="934" r:id="rId130"/>
    <p:sldId id="935" r:id="rId131"/>
    <p:sldId id="936" r:id="rId132"/>
    <p:sldId id="937" r:id="rId133"/>
    <p:sldId id="938" r:id="rId134"/>
    <p:sldId id="939" r:id="rId135"/>
    <p:sldId id="940" r:id="rId136"/>
    <p:sldId id="941" r:id="rId137"/>
    <p:sldId id="942" r:id="rId138"/>
    <p:sldId id="943" r:id="rId139"/>
    <p:sldId id="944" r:id="rId140"/>
    <p:sldId id="945" r:id="rId141"/>
    <p:sldId id="946" r:id="rId142"/>
    <p:sldId id="947" r:id="rId143"/>
    <p:sldId id="948" r:id="rId144"/>
    <p:sldId id="949" r:id="rId145"/>
    <p:sldId id="950" r:id="rId146"/>
    <p:sldId id="951" r:id="rId147"/>
    <p:sldId id="952" r:id="rId148"/>
    <p:sldId id="953" r:id="rId149"/>
    <p:sldId id="954" r:id="rId150"/>
    <p:sldId id="955" r:id="rId151"/>
    <p:sldId id="956" r:id="rId152"/>
    <p:sldId id="957" r:id="rId153"/>
    <p:sldId id="958" r:id="rId154"/>
    <p:sldId id="959" r:id="rId155"/>
    <p:sldId id="960" r:id="rId156"/>
    <p:sldId id="961" r:id="rId157"/>
    <p:sldId id="962" r:id="rId158"/>
    <p:sldId id="963" r:id="rId159"/>
    <p:sldId id="964" r:id="rId160"/>
    <p:sldId id="965" r:id="rId161"/>
    <p:sldId id="966" r:id="rId16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CCFF66"/>
    <a:srgbClr val="FF7C80"/>
    <a:srgbClr val="FF9999"/>
    <a:srgbClr val="99CC00"/>
    <a:srgbClr val="99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4" autoAdjust="0"/>
    <p:restoredTop sz="96224" autoAdjust="0"/>
  </p:normalViewPr>
  <p:slideViewPr>
    <p:cSldViewPr>
      <p:cViewPr>
        <p:scale>
          <a:sx n="80" d="100"/>
          <a:sy n="80" d="100"/>
        </p:scale>
        <p:origin x="2688" y="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6575" cy="511175"/>
          </a:xfrm>
          <a:prstGeom prst="rect">
            <a:avLst/>
          </a:prstGeom>
        </p:spPr>
        <p:txBody>
          <a:bodyPr vert="horz" lIns="99018" tIns="49510" rIns="99018" bIns="495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41" y="3"/>
            <a:ext cx="3076575" cy="511175"/>
          </a:xfrm>
          <a:prstGeom prst="rect">
            <a:avLst/>
          </a:prstGeom>
        </p:spPr>
        <p:txBody>
          <a:bodyPr vert="horz" lIns="99018" tIns="49510" rIns="99018" bIns="495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DFD0C6E-8AC6-498D-8F27-24DB18210ECD}" type="datetimeFigureOut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3"/>
            <a:ext cx="3076575" cy="511175"/>
          </a:xfrm>
          <a:prstGeom prst="rect">
            <a:avLst/>
          </a:prstGeom>
        </p:spPr>
        <p:txBody>
          <a:bodyPr vert="horz" lIns="99018" tIns="49510" rIns="99018" bIns="495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41" y="9721853"/>
            <a:ext cx="3076575" cy="511175"/>
          </a:xfrm>
          <a:prstGeom prst="rect">
            <a:avLst/>
          </a:prstGeom>
        </p:spPr>
        <p:txBody>
          <a:bodyPr vert="horz" lIns="99018" tIns="49510" rIns="99018" bIns="495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D6A4F9E-175C-4EF4-93A8-626098A1C9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386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6575" cy="511175"/>
          </a:xfrm>
          <a:prstGeom prst="rect">
            <a:avLst/>
          </a:prstGeom>
        </p:spPr>
        <p:txBody>
          <a:bodyPr vert="horz" lIns="99018" tIns="49510" rIns="99018" bIns="495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41" y="3"/>
            <a:ext cx="3076575" cy="511175"/>
          </a:xfrm>
          <a:prstGeom prst="rect">
            <a:avLst/>
          </a:prstGeom>
        </p:spPr>
        <p:txBody>
          <a:bodyPr vert="horz" lIns="99018" tIns="49510" rIns="99018" bIns="495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01A1088-2198-4E62-AF96-56AA7A1A193C}" type="datetimeFigureOut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8" tIns="49510" rIns="99018" bIns="4951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3750"/>
          </a:xfrm>
          <a:prstGeom prst="rect">
            <a:avLst/>
          </a:prstGeom>
        </p:spPr>
        <p:txBody>
          <a:bodyPr vert="horz" lIns="99018" tIns="49510" rIns="99018" bIns="4951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3"/>
            <a:ext cx="3076575" cy="511175"/>
          </a:xfrm>
          <a:prstGeom prst="rect">
            <a:avLst/>
          </a:prstGeom>
        </p:spPr>
        <p:txBody>
          <a:bodyPr vert="horz" lIns="99018" tIns="49510" rIns="99018" bIns="495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41" y="9721853"/>
            <a:ext cx="3076575" cy="511175"/>
          </a:xfrm>
          <a:prstGeom prst="rect">
            <a:avLst/>
          </a:prstGeom>
        </p:spPr>
        <p:txBody>
          <a:bodyPr vert="horz" lIns="99018" tIns="49510" rIns="99018" bIns="495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25E52DF-873B-41E8-A599-023AB16A74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219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E8192-FC10-4E7C-A581-D4C46F51012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95545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70002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58815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59166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65924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49413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51563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99048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37948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060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45182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62804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6586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65238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22760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816804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54892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8581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29460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341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74224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02163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96258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54349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67954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56906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01569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62927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53856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94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8908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71729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25402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02222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26763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97165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55859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49356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19843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330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99575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12447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673464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373156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309308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47729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819950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864875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309632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391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99499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696198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51268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762208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274024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216194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00007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2395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304697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648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65025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856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202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162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89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134148" name="Foliennummernplatzhalter 3"/>
          <p:cNvSpPr txBox="1">
            <a:spLocks noGrp="1"/>
          </p:cNvSpPr>
          <p:nvPr/>
        </p:nvSpPr>
        <p:spPr bwMode="auto">
          <a:xfrm>
            <a:off x="4022725" y="9721854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967" tIns="49483" rIns="98967" bIns="49483" anchor="b"/>
          <a:lstStyle/>
          <a:p>
            <a:pPr algn="r"/>
            <a:fld id="{EB7AF5F6-714B-4268-BC70-933EB2D7F434}" type="slidenum">
              <a:rPr lang="de-DE" sz="1300">
                <a:latin typeface="Calibri" pitchFamily="34" charset="0"/>
              </a:rPr>
              <a:pPr algn="r"/>
              <a:t>2</a:t>
            </a:fld>
            <a:endParaRPr lang="de-DE" sz="1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98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20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946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198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25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510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805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755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844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771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48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648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523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973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143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1038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548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432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6100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7446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58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3453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7845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1877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4086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7168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4470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6226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119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0115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4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8540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5884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5029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0767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1827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9808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6358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70084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728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45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3708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5061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076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4990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9775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83321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0288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52262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5825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90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46505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903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51878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2690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0255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6375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6671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29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19124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311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9568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3372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97130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2150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51239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96921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96533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25554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16797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507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31250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13030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37712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35161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33177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18173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15794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39295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48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31197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B36DD-A57B-4C22-A53A-740F311F49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49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5177-57BE-4EED-B63F-5902DD9C06D5}" type="datetime1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912D-5BE7-433C-82CB-EB2AC90F6E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CA90-0778-40F8-BC4B-10DCC8343EFE}" type="datetime1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FC60-6EFA-48CE-9AE2-AC7C215A85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F83B-46A0-4F20-B823-EE30A25A6EC2}" type="datetime1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50DD-FD42-42DC-9CCB-8FC1A6A90B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8700-D5DA-4434-8D38-E0B3F8C613C7}" type="datetime1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E8EE-E0C9-491E-8045-7D8DD8C89D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68CF-DBAC-467E-A448-A11CA4C3070E}" type="datetime1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1C045-3C5F-49E5-9C27-88BEC2BF5F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5866-B971-456D-BCEB-1E8DE77B93CE}" type="datetime1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FE83-6839-4E26-B0C0-5640A25D64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3FC42-28DC-4AD6-8381-ABFA61EF859E}" type="datetime1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C378-0424-4ED7-8E06-B33879ED41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9A7-AB81-4BF9-8A6D-8EF90BD5BF93}" type="datetime1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BA8AF-89B3-46BD-B9FB-6C3B1682AF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C179-10E8-45C5-8E23-5BD65843BE9A}" type="datetime1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A34D-62C3-4474-B6FD-D22CAA5A78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5CF6-9F8D-4754-8383-35C04F90E329}" type="datetime1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61D6-6462-4FF7-8CF9-C4ACB8420B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1157-6AFC-4225-86F2-CAABC91BC27B}" type="datetime1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77C3-73D7-4094-ACB1-9F465B81EC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560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066A77-D69B-4564-9D7A-5BD4C3581912}" type="datetime1">
              <a:rPr lang="de-DE"/>
              <a:pPr>
                <a:defRPr/>
              </a:pPr>
              <a:t>18.08.2022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63F3F6-917F-43AE-BD02-7969AB0DE0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1619672" y="3068638"/>
            <a:ext cx="626469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>
                <a:solidFill>
                  <a:srgbClr val="0070C0"/>
                </a:solidFill>
                <a:latin typeface="+mn-lt"/>
              </a:rPr>
              <a:t>Statistik </a:t>
            </a:r>
            <a:r>
              <a:rPr lang="de-DE" sz="4000" b="1" dirty="0">
                <a:solidFill>
                  <a:srgbClr val="0070C0"/>
                </a:solidFill>
                <a:latin typeface="+mn-lt"/>
              </a:rPr>
              <a:t>mit R</a:t>
            </a:r>
          </a:p>
        </p:txBody>
      </p:sp>
      <p:sp>
        <p:nvSpPr>
          <p:cNvPr id="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>
          <a:xfrm rot="16200000">
            <a:off x="-2524812" y="3194739"/>
            <a:ext cx="6402178" cy="5619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defRPr/>
            </a:pPr>
            <a:endParaRPr lang="de-DE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395288" y="274638"/>
            <a:ext cx="8291512" cy="5619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>
              <a:defRPr/>
            </a:pPr>
            <a:endParaRPr lang="de-DE" sz="2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9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  <a:effectLst>
            <a:outerShdw blurRad="1270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R.3 R als Taschenrechner</a:t>
            </a:r>
          </a:p>
        </p:txBody>
      </p:sp>
      <p:cxnSp>
        <p:nvCxnSpPr>
          <p:cNvPr id="40" name="Gerade Verbindung 39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10</a:t>
            </a:r>
          </a:p>
        </p:txBody>
      </p:sp>
      <p:cxnSp>
        <p:nvCxnSpPr>
          <p:cNvPr id="15" name="Gerade Verbindung 40"/>
          <p:cNvCxnSpPr/>
          <p:nvPr/>
        </p:nvCxnSpPr>
        <p:spPr>
          <a:xfrm flipH="1">
            <a:off x="467544" y="260350"/>
            <a:ext cx="769" cy="64164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eichschenkliges Dreieck 41"/>
          <p:cNvSpPr/>
          <p:nvPr/>
        </p:nvSpPr>
        <p:spPr>
          <a:xfrm rot="5400000">
            <a:off x="456692" y="271500"/>
            <a:ext cx="576064" cy="5543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270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1.8+2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3.8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1.8-2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-0.2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1.8/3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2+2*3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8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(2+2)*3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2^3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de-DE" b="1" baseline="30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8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2**3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alternativ auch so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8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8^(1/3)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9^0.5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14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100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Streudiagramme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Allgemeines: Vgl. Folie 63-66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Jetzt: Einige Spezialfälle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Beispiel 1: Symbolart gemäß kategorialer Variable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(Studenten1)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Datensatz vorher einlesen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201   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(Studenten1)</a:t>
            </a:r>
          </a:p>
          <a:p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"Geschlecht" "Größe"      "Gewicht"    "Schuhgröße" "Schlaf"   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(Studenten1)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Größe,Gewicht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38725"/>
            <a:ext cx="3240360" cy="295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31E98EA6-5F3B-4DAE-B417-EA67FBDBAA9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5488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101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ifelse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(Geschlecht==0,16,1)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[1] 16 16  1 16  1 16  1 16 16 16 16 16 16 16 16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[16] 16  ...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kein vollständiger Output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pchtyp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ifelse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(Geschlecht==0,16,1)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Größe,Gewicht,pch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pchtyp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legend(160,110,legend=c("</a:t>
            </a:r>
            <a:r>
              <a:rPr lang="de-DE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männlich","weiblich</a:t>
            </a:r>
            <a:r>
              <a:rPr lang="de-DE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"),</a:t>
            </a:r>
            <a:r>
              <a:rPr lang="de-DE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de-DE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=c(1,16))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821699" cy="34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40152" y="185789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Korrektur! (Ergänzung)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A2DE2-74D1-4A1E-94D3-E99410DDE018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2101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102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Beispiel 2: Symbolart gemäß kategorialer Variable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(Wohnen)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Datensatz vorher einlesen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32  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(Wohnen)</a:t>
            </a:r>
          </a:p>
          <a:p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"Stadt"   "Preisentwicklung"   "Bevölkerungsentwicklung"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(Wohnen)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Bevölkerungsentwicklung,Preisentwicklung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490886" cy="319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5311A9-61D0-4C9D-AC34-4A6CE76DE0C5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2418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103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8313" y="980728"/>
            <a:ext cx="8207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Stadt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Hamburg    Hannover   Bremen     Düsseldorf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[5] Duisburg   ...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kein vollständiger Output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Bevölkerungsentwicklung,Preisentwicklung,type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="n")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type="n": Unterdrückung eines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Plotsymbols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(keine Punkte)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Bevölkerungsentwicklung,Preisentwicklung,Stadt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Einfügung der Städtenamen an der Stelle der Punkte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456384" cy="317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186580-B3E0-4B97-8CDE-AEDBAB2A35EE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848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104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8313" y="980728"/>
            <a:ext cx="820737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Beispiel 3: Streudiagramm-Matrix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(Deutschland)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Datensatz vorher einlesen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"Bevölkerungsdichte" "Wanderungssaldo" 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[3] "Insolvenzen"        "Arbeitslosigkeit"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(Deutschland),2)</a:t>
            </a:r>
          </a:p>
          <a:p>
            <a:r>
              <a:rPr lang="de-DE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Bevölkerungsdichte Wanderungssaldo Insolvenzen Arbeitslosigkeit</a:t>
            </a:r>
          </a:p>
          <a:p>
            <a:r>
              <a:rPr lang="de-DE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Bevölkerungsdichte               1.00            0.46        0.42             0.33</a:t>
            </a:r>
          </a:p>
          <a:p>
            <a:r>
              <a:rPr lang="de-DE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Wanderungssaldo                  0.46            1.00       -0.06            -0.21</a:t>
            </a:r>
          </a:p>
          <a:p>
            <a:r>
              <a:rPr lang="de-DE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Insolvenzen                      0.42           -0.06        1.00             0.50</a:t>
            </a:r>
          </a:p>
          <a:p>
            <a:r>
              <a:rPr lang="de-DE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Arbeitslosigkeit                 0.33           -0.21        0.50             1.00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(Deutschland)</a:t>
            </a: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3168352" cy="308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CD5330-6C97-417A-9E13-8DE22DC5913D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9622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dirty="0">
              <a:latin typeface="Times New Roman" pitchFamily="18" charset="0"/>
            </a:endParaRPr>
          </a:p>
        </p:txBody>
      </p:sp>
      <p:sp>
        <p:nvSpPr>
          <p:cNvPr id="39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  <a:effectLst>
            <a:outerShdw blurRad="1270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40" name="Gerade Verbindung 39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5" name="Gerade Verbindung 40"/>
          <p:cNvCxnSpPr/>
          <p:nvPr/>
        </p:nvCxnSpPr>
        <p:spPr>
          <a:xfrm flipH="1">
            <a:off x="467544" y="260350"/>
            <a:ext cx="769" cy="64164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eichschenkliges Dreieck 41"/>
          <p:cNvSpPr/>
          <p:nvPr/>
        </p:nvSpPr>
        <p:spPr>
          <a:xfrm rot="5400000">
            <a:off x="456692" y="271500"/>
            <a:ext cx="576064" cy="5543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270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 Binomialverteilung ############################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5716"/>
            <a:ext cx="7400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92904"/>
            <a:ext cx="73914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4000" b="1" dirty="0">
                <a:solidFill>
                  <a:schemeClr val="tx1"/>
                </a:solidFill>
                <a:latin typeface="+mj-lt"/>
              </a:rPr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val="170550694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dirty="0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106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Beispiel: B(10,0.1) und B(10,0.25)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dbinom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(0,10,0.1)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0.3486784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dbinom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(1,10,0.1)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0.3874205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dbinom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(2,10,0.1)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0.1937102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pbinom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(2,10,0.1)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0.9298092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x=0:10</a:t>
            </a:r>
          </a:p>
          <a:p>
            <a:r>
              <a:rPr lang="sv-S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dbinom(x,10,0.1)</a:t>
            </a:r>
          </a:p>
          <a:p>
            <a:r>
              <a:rPr lang="sv-S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0.3486784401 0.3874204890 0.1937102445 0.0573956280</a:t>
            </a:r>
          </a:p>
          <a:p>
            <a:r>
              <a:rPr lang="sv-S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[5] 0.0111602610 0.0014880348 0.0001377810 0.0000087480</a:t>
            </a:r>
          </a:p>
          <a:p>
            <a:r>
              <a:rPr lang="sv-S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[9] 0.0000003645 0.0000000090 0.0000000001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round(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dbinom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(x,10,0.1),2)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0.35 0.39 0.19 0.06 0.01 0.00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[7] 0.00 0.00 0.00 0.00 0.00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dbinom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(x,10,0.1)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x,y,type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x,dbinom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(x,10,0.25),type="h")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302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107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-Verteilung ############################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484784"/>
            <a:ext cx="7905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3174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108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Beispiel: Po(10)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 und Po(20)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dpois(0,10)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4.539993e-05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dpois(1,10)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0.0004539993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dpois(2,10)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0.002269996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ppois(2,10)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0.002769396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x=0:20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round(dpois(x,20),2)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0.00 0.00 0.00 0.00 0.00 0.00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[7] 0.00 0.00 0.00 0.00 0.01 0.01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[13] 0.02 0.03 0.04 0.05 0.06 0.08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[19] 0.08 0.09 0.09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y=dpois(x,10)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plot(x,y,type="h")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7130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109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 Exponentialverteilung #########################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89" y="1484784"/>
            <a:ext cx="7058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5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R.3 R als Taschenrechner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(9)        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2.718282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7.389056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log(7.389056)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log(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(3))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Basis von log per Default ist Zahl 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?log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log(100,10)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Verwendung der Basis 10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(-1.2)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1.2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0313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110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Beispiel: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(0.5) und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dexp(0,0.5)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0.5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dexp(1,0.5)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0.3032653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pexp(1,0.5)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0.3934693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dexp(0,1)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dexp(1,1)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0.3678794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pexp(1,1)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0.6321206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xgitter=seq(0,6,le=100)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y=dexp(xgitter,1)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plot(xgitter,y,type="l",ylim=c(0,2))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lines(xgitter,dexp(xgitter,0.5),lty=2)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plot(xgitter,pexp(xgitter,1),type="l")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lines(xgitter,pexp(xgitter,0.5),lty=2)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927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111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qexp(0.5,0.5)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1.386294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qexp(0.05,0.5)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0.1025866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qexp(0.95,0.5)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5.991465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qexp(0.5,1)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0.6931472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qexp(0.05,1)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0.05129329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qexp(0.95,1)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2.995732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9638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112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 Normalverteilung ##############################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350060"/>
            <a:ext cx="6192687" cy="25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16484"/>
            <a:ext cx="6192687" cy="250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8119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113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Beispiel: N(0,1) und N(0,sqrt(0.5))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(0,0,1)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0.3989423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(1,0,1)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0.2419707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(1,0,1)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0.8413447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(1.64,0,1)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0.9494974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(0,0,sqrt(0.5))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0.5641896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(1,0,sqrt(0.5))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0.9213504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(-4,4,le=100)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,0,1)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y,type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="l"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,ylim=c(0,1)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,0,sqrt(0.5)),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,0,1),type="l")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,0,sqrt(0.5)),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809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114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(0.5,0,1)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(0.05,0,1)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-1.644854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(0.95,0,1)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1.644854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(0.975,0,1)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1.959964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(0.5,0,sqrt(0.5))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(0.95,0,sqrt(0.5))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1.163087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(0.05,0,sqrt(0.5))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-1.163087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7704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115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 t-Verteilung und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Chiquadrat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-Verteilung ########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5533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9570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116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Beispiel: t(1), t(5) und N(0,1)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0.3183099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(0,5)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0.3796067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(0,0,1)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0.3989423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(2.5,1)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0.04390481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(2.5,5)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0.03332624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(2.5,0,1)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0.0175283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0.8524164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(2,5)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0.9490303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(2,0,1)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0.9772499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1480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117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(0.975,1)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12.7062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(0.975,5)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2.570582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(0.975,0,1)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1.959964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(-4,4,le=100)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,1),type="l",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=c(0,0.5))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,5),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,0,1),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=3)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921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118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Beispiel: Chi(2)-, Chi(5)- und Chi(10)-Verteilung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(4,2)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0.06766764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(4,5)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0.1439759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(4,10)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0.04511176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pchisq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(4,2)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0.8646647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pchisq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(4,5)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0.450584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pchisq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(4,10)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0.05265302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qchisq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(0.95,2)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5.991465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qchisq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(0.95,5)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11.0705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qchisq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(0.95,10)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18.30704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59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R.7 Wahrscheinlichkeitsverteilungen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119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(0,20,le=100)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,2),type="l",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=c(0,0.5))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,5),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dchisq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,20),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=3)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6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R.3 R als Taschenrechner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1.414214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(1.414,2)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Runden auf 2 Nachkommastellen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1.41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(1.414,1)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(2),4)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1.4142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3.141593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sin(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cos(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-1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/10^15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Kreiszahl dividiert durch 10</a:t>
            </a:r>
            <a:r>
              <a:rPr lang="de-DE" b="1" baseline="30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3.141593e-15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steht für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3.141593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 10</a:t>
            </a:r>
            <a:r>
              <a:rPr lang="de-DE" b="1" baseline="30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-15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0609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  <a:effectLst>
            <a:outerShdw blurRad="1270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 Exakter Binomialtest ##########################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89" y="1484784"/>
            <a:ext cx="82962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76390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Gerade Verbindung 19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40"/>
          <p:cNvCxnSpPr/>
          <p:nvPr/>
        </p:nvCxnSpPr>
        <p:spPr>
          <a:xfrm flipH="1">
            <a:off x="467544" y="260350"/>
            <a:ext cx="769" cy="64164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leichschenkliges Dreieck 41"/>
          <p:cNvSpPr/>
          <p:nvPr/>
        </p:nvSpPr>
        <p:spPr>
          <a:xfrm rot="5400000">
            <a:off x="456692" y="271500"/>
            <a:ext cx="576064" cy="5543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270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120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034525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121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round(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dbinom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(x,30,0.5),2)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0.00 0.00 0.00 0.00 0.00 0.00 0.00 0.00 0.01 0.01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[11] 0.03 0.05 0.08 0.11 0.14 0.14 0.14 0.11 0.08 0.05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[21] 0.03 0.01 0.01 0.00 0.00 0.00 0.00 0.00 0.00 0.00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[31] 0.00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round(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pbinom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(x,30,0.5),2)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0.00 0.00 0.00 0.00 0.00 0.00 0.00 0.00 0.01 0.02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[11] 0.05 0.10 0.18 0.29 0.43 0.57 0.71 0.82 0.90 0.95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[21] 0.98 0.99 1.00 1.00 1.00 1.00 1.00 1.00 1.00 1.00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[31] 1.00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pWert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=1-pbinom(18,30,0.5)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pWert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0.1002442</a:t>
            </a: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0454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pWert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pbinom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(15,20,0.8)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pWert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0.3703517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5" y="968227"/>
            <a:ext cx="83534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3" y="2558902"/>
            <a:ext cx="7543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122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5247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 Tests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über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Erwartungswerte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####################</a:t>
            </a: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0" y="2810669"/>
            <a:ext cx="3952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0" y="1439069"/>
            <a:ext cx="8296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0" y="4332709"/>
            <a:ext cx="51530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0" y="3570119"/>
            <a:ext cx="4572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2" y="5733256"/>
            <a:ext cx="450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15" y="5085184"/>
            <a:ext cx="3162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123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922524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124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Beispiel: t-Test für Erwartungswertdifferenz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y=c(14,25,36,64,46,55)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x=c(0,0,0,1,1,1)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n0=3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n1=3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y0quer=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(y[x==0])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y1quer=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(y[x==1])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s02=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(y[x==0])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s12=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(y[x==1])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sp2=1/(n0+n1-2)*((n0-1)*s02+(n1-1)*s12)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TDschlange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=(y1quer-y0quer)/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(sp2/n0+sp2/n1)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TDschlange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3.656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kritWert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(0.975,4)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kritWert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2.776445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pWert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=2*(1-pt(TDschlange,n0+n1-2))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pWert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0.02165653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9225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125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Nichtparametrische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Chiquadrat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-Tests ###########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Beispiel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1: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Anpassungstest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13" y="5733256"/>
            <a:ext cx="2971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3" y="1732282"/>
            <a:ext cx="8077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3" y="3690441"/>
            <a:ext cx="71532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12175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126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=c(548,370,75,116,123,55,82)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=c(0.415,0.257,0.048,0.086,0.084,0.047,0.063)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ni,p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Chi-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given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probabilities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5.1129,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6, p-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0.5294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ni,p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names(res)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"statistic" "parameter" "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p.value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[4] "method"    "data.name" "observed" 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 "expected"  "residuals" "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stdres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statistic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5.112886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p.value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0.5294184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0880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127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observed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548 370  75 116 123  55  82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expected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568.135 351.833  65.712 117.734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[5] 114.996  64.343  86.247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kritWert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qchisq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(0.95,6)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kritWert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12.59159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pWert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=1-pchisq(statistic,6)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pWert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0.5294184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220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Beispiel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2: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Anpassungstest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(Test auf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Verteilung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257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2976"/>
            <a:ext cx="73342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128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773460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87701"/>
            <a:ext cx="6334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7654"/>
            <a:ext cx="28289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5654"/>
            <a:ext cx="79533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3684"/>
            <a:ext cx="1304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129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878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  <a:effectLst>
            <a:outerShdw blurRad="1270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0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40" name="Gerade Verbindung 39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13</a:t>
            </a:r>
          </a:p>
        </p:txBody>
      </p:sp>
      <p:cxnSp>
        <p:nvCxnSpPr>
          <p:cNvPr id="15" name="Gerade Verbindung 40"/>
          <p:cNvCxnSpPr/>
          <p:nvPr/>
        </p:nvCxnSpPr>
        <p:spPr>
          <a:xfrm flipH="1">
            <a:off x="467544" y="260350"/>
            <a:ext cx="769" cy="64164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eichschenkliges Dreieck 41"/>
          <p:cNvSpPr/>
          <p:nvPr/>
        </p:nvSpPr>
        <p:spPr>
          <a:xfrm rot="5400000">
            <a:off x="456692" y="271500"/>
            <a:ext cx="576064" cy="5543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270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############### Vorbemerkung zu Datentypen ###############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x+1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            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numeric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eine Zahl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x="2"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"2"          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eine Zeichenkette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x+2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damit kann man nicht rechnen!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Fehler in x + 2 : nicht-numerisches Argument für binären Operator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x=neu         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Fehler: Objekt 'neu' nicht gefunden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x="neu"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Speicherung von Zeichenketten nur in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Anführungszeichen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"neu"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2017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68313" y="980728"/>
            <a:ext cx="82073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x=c(37.4,38.1,38.2,38.3,38.4,38.5,38.5,38.5,38.6,38.6,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38.7,38.8,38.8,39.0,39.1,39.2,39.4,39.4,39.5,39.5,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39.5,39.6,39.6,39.8,39.8,39.8,39.8,39.9,39.9,40.0,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40.4,40.5,40.5,40.6,40.8,40.8,41.0,41.0,41.2,41.2,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   41.3,41.4,41.8,41.9,42.0,42.0,42.4,42.6,43.7,44.0)  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x,breaks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=c(36,39,40,41,44),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TRUE,ylim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=c(0,0.5))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(37,44,le=100)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dnorm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(xgitter,40,1)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lines(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xgitter,y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sum(x&gt;=36&amp;x&lt;=39)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14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sum(x&gt;39&amp;x&lt;=40)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16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sum(x&gt;40&amp;x&lt;=41)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8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sum(x&gt;41&amp;x&lt;=44)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12</a:t>
            </a: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130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258838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7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131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(39,40,1)-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(36,40,1)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0.1586236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(40,40,1)-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(39,40,1)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0.3413447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(41,40,1)-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(40,40,1)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0.3413447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(44,40,1)-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(41,40,1)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0.1586236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=c(14,16,8,12)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pi=c(0.16,0.34,0.34,0.16)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(x=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ni,p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=pi)</a:t>
            </a: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Chi-squared test for given probabilities</a:t>
            </a: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data: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X-squared = 11.3235,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3, p-value = 0.0101</a:t>
            </a: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0998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132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Beispiel 3: Unabhängigkeitstest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x=c(1,1,1,1,1,0,0,0,0,0)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y=c(1,0,1,0,1,0,0,1,1,0)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y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  0 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0 3 2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1 2 3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x,y,correct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Pearson's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Chi-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x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0.4,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 p-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0.5271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Warnmeldung: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 y,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correct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FALSE) :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Chi-Quadrat-Approximation kann inkorrekt sein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35393"/>
            <a:ext cx="26765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22" y="2060848"/>
            <a:ext cx="52101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04626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133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Beispiel 4: Unabhängigkeitstest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m=c(4,12,8,12,28,36)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(m,2,3)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Pearson's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Chi-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m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1.875,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2, p-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0.3916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5" y="1412776"/>
            <a:ext cx="77533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16167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R.8 Testen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134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statistic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1.875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p.value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0.3916056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observed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4    8   28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12   12   36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expected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6.4    8 25.6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9.6   12 38.4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9977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  <a:effectLst>
            <a:outerShdw blurRad="1270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40" name="Gerade Verbindung 39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40"/>
          <p:cNvCxnSpPr/>
          <p:nvPr/>
        </p:nvCxnSpPr>
        <p:spPr>
          <a:xfrm flipH="1">
            <a:off x="467544" y="260350"/>
            <a:ext cx="769" cy="64164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eichschenkliges Dreieck 41"/>
          <p:cNvSpPr/>
          <p:nvPr/>
        </p:nvSpPr>
        <p:spPr>
          <a:xfrm rot="5400000">
            <a:off x="456692" y="271500"/>
            <a:ext cx="576064" cy="5543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270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 Einfache lineare Regression ###################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135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x=c(1,2,3,4,5)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y=c(1,2,1,3,2)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lm(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y ~ x)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x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0.9          0.3 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9" y="1411750"/>
            <a:ext cx="61341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76159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136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beta1dach=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beta0dach=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(y)-beta1dach*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beta0dach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0.9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beta1dach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=lm(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names(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"coefficients"  "residuals"     "effects"      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[4] "rank"          "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fitted.values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"assign"       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[7] "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qr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    "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df.residual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"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xlevels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[10] "call"          "terms"         "model"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x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0.9         0.3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fitted.values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4967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2924944"/>
            <a:ext cx="82962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68313" y="980728"/>
            <a:ext cx="8207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ydach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1   2   3   4   5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1.2 1.5 1.8 2.1 2.4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udach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1    2    3    4    5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-0.2  0.5 -0.8  0.9 -0.4</a:t>
            </a:r>
          </a:p>
        </p:txBody>
      </p:sp>
      <p:sp>
        <p:nvSpPr>
          <p:cNvPr id="15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137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484674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dirty="0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138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x,y,xlim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=c(0,6),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=c(0,4),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=16)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x,fitted.values,pch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=4)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=8)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38659"/>
            <a:ext cx="4895775" cy="377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9893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139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9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9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8.326673e-17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x,udach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-2.545783e-17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ydach,udach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1.783105e-16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0.7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0.7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9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##################### Vektoren ###########################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Konstruktion von Vektoren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v1=c(0.8,2.4,-3.4,4,5)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v1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0.8  2.4 -3.4  4.0  5.0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v2=c(1,2,3,v1)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v2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1.0  2.0  3.0  0.8  2.4 -3.4  4.0  5.0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v3=c("a","b","c")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v3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"a" "b" "c"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Spezielle Befehle zur Erzeugung von Vektoren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v=1:5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2 3 4 5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6:2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6 5 4 3 2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1:12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 1  2  3  4  5  6  7  8  9 10 11 12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5300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140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Fallbeispiel 1: Modell KN (gleiche Daten wie zuvor)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1556792"/>
            <a:ext cx="82772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9" y="5345244"/>
            <a:ext cx="4681711" cy="52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6" y="3398651"/>
            <a:ext cx="1394300" cy="70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9" y="3341501"/>
            <a:ext cx="2206304" cy="76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9" y="4343800"/>
            <a:ext cx="553346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8" y="2420888"/>
            <a:ext cx="454959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86624"/>
            <a:ext cx="1895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4836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141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Geschätzte Varianzen und Standardfehler der KQ-Schätzer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Bestimmtheitsmaß und SER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varUdach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(udach^2)/3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var1dach=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varUdach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/(4*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var0dach=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(x^2)*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varUdach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/(4*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SE0=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(var0dach)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SE1=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(var1dach)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0.8346656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0.2516611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R2=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0.3214286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1-var(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0.3214286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SER=sqrt(sum(udach^2)/3)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SER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0.7958224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5128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142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Zweiseitiger Test in Bezug auf Bewässerungsmenge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Variante 1: Von Hand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Tbeta1schlange=(beta1dach-0)/SE1     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Teststatistik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Tbeta1schlange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1.192079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kritWert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(0.975,3)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kritWert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3.182446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pWert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=2*(1-pt(Tbeta1schlange,3))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pWert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0.3189318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9979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143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Zweiseitiger Test in Bezug auf Bewässerungsmenge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Variante 2: Summary von lm()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y ~ x)</a:t>
            </a:r>
          </a:p>
          <a:p>
            <a:endParaRPr lang="de-DE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1    2    3    4    5 </a:t>
            </a:r>
          </a:p>
          <a:p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-0.2  0.5 -0.8  0.9 -0.4 </a:t>
            </a:r>
          </a:p>
          <a:p>
            <a:endParaRPr lang="de-DE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Std. Error t 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(&gt;|t|)</a:t>
            </a:r>
          </a:p>
          <a:p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0.9000     0.8347   1.078    0.360</a:t>
            </a:r>
          </a:p>
          <a:p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            0.3000     0.2517   1.192    0.319</a:t>
            </a:r>
          </a:p>
          <a:p>
            <a:endParaRPr lang="de-DE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 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standard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0.7958 on 3 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degrees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freedom</a:t>
            </a:r>
            <a:endParaRPr lang="de-DE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Multiple R-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0.3214,    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Adjusted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R-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0.09524 </a:t>
            </a:r>
          </a:p>
          <a:p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F-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statistic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1.421 on 1 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 DF,  p-</a:t>
            </a:r>
            <a:r>
              <a:rPr lang="de-DE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de-DE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0.3189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467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144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Fallbeispiel 2: Modell BH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776"/>
            <a:ext cx="7791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2701"/>
            <a:ext cx="349091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76" y="4120049"/>
            <a:ext cx="47148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28690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145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9081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library(Ecdat)    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Datensatz aus Paket „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Ecdat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Caschool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420  15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Caschool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distcod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grspan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enrltot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teachers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calwpct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[6]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mealpct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compstu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expnstu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[11]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avginc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elpct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readscr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mathscr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Caschool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elpct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mealpct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testscr,str,elpct,mealpct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(X,row1attop=FALSE)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(X),4)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elpct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mealpct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1.0000 -0.2264 -0.6441 -0.8688</a:t>
            </a: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-0.2264  1.0000  0.1876  0.1352</a:t>
            </a: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elpct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-0.6441  0.1876  1.0000  0.6531</a:t>
            </a: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mealpct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-0.8688  0.1352  0.6531  1.0000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9897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146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1484784"/>
            <a:ext cx="827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3" y="5144338"/>
            <a:ext cx="4084877" cy="57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77" y="3329622"/>
            <a:ext cx="267611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3" y="3329622"/>
            <a:ext cx="216024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3" y="4208420"/>
            <a:ext cx="5694707" cy="79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8" y="2420888"/>
            <a:ext cx="454959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93459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147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Inferenz im Modell BH mit Hilfe von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vcovHC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=lm(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testscr~str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betadach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reslm$coefficients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betadach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698.932952   -2.279808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reslm$fitted.values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reslm$residuals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R2=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SER=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(udach^2)/418)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0.0512401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SER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18.58097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sandwich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vcovHC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reslm,type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="HC0")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Geschätzte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Kovarianzmatrix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106.908432 -5.338367</a:t>
            </a: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-5.338367  0.268584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2660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148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diag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Geschätzte Varianzen auf der Diagonalen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106.908432    0.268584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diag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Standardfehler (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SE‘s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10.3396534   0.5182509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Zweiseitiger Test in Bezug auf Klassengröße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Tbeta1dach=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betadach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[2]/SE[2] 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Teststatistik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Tbeta1dach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-4.399044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kritWerte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(c(0.025,0.975))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kritWerte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-1.959964  1.959964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pWert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pnorm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(Tbeta1dach)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pWert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1.08729e-05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2210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 Multiple lineare Regression ###################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Partielle Regression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149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2865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59" y="5260038"/>
            <a:ext cx="3181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821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15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(1,5,by=0.5)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1.0 1.5 2.0 2.5 3.0 3.5 4.0 4.5 5.0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(1,5,le=8)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1.000000 1.571429 2.142857 2.714286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[5] 3.285714 3.857143 4.428571 5.000000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rep(1,10)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1 1 1 1 1 1 1 1 1 1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rep(c(0,1),4)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 1 0 1 0 1 0 1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rep(1:5,2)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1 2 3 4 5 1 2 3 4 5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Zugriff auf Vektorkomponenten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0.8  2.4 -3.4  4.0  5.0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v1[1]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0.8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v1[2]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2.4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8953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150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2" y="1085366"/>
            <a:ext cx="6192688" cy="257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8" y="3753036"/>
            <a:ext cx="5328592" cy="26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35798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S=c(4,4,3,3,2,2,1,1)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ET=c(190,280,300,410,420,490,510,630)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ST=c(52,66,58,77,70,91,81,95)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(ST,S,ET)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round(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(X),4)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       S      ET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  1.0000 -0.7887  0.9444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  -0.7887  1.0000 -0.9273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  0.9444 -0.9273  1.0000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reslm1=lm(ST~ET)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ET,ST,xlab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="Eingangstest",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="Sprachtest")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(reslm1)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(ET,ST,1:8,pos=4)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reslm2=lm(S~ET)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ET,S,xlab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="Eingangstest",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="Stundenzahl")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(reslm2)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(ET,S,1:8,pos=4)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151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47383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udach1=reslm1$residuals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udach2=reslm2$residuals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(udach2,udach1)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(udach1,udach2)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0.7072275                     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partielle Korrelation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reslmresiduals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=lm(udach1~udach2)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reslmresiduals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udach1 ~ udach2)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udach2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1.463e-16    7.879e+00   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partieller Effekt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ggf. = direkter Effekt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reslmresiduals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(udach2,udach1,1:8,pos=4)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152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99897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Äquivalenz partieller und multipler Regression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lm(ST~S+ET)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 ~ S + ET)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S           ET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-11.2777       7.8795       0.1618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153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4" y="1628800"/>
            <a:ext cx="7620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7417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Direkte und indirekte Effekte im 3-Variablen-Fall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lm(ST~S)$coefficients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S 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98.75      -10.00 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lm(ST~S+ET)$coefficients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S          ET 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-11.2776590   7.8794946   0.1618054 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lm(ET~S)$coefficients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S 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680.0      -110.5 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7.8794946+0.1618054*(-110.5)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-10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154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68" y="1558702"/>
            <a:ext cx="22574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24" y="2180297"/>
            <a:ext cx="6210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16198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Inferenz: Fallbeispiel 2 fortgesetzt 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Modell BH in verschiedenen Varianten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155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6148"/>
            <a:ext cx="58007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59319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Caschool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reslm_M1=lm(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testscr~str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reslm_M2=lm(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testscr~str+elpct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reslm_M4=lm(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testscr~str+elpct+mealpct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betadach_M1=reslm_M1$coefficients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betadach_M2=reslm_M2$coefficients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betadach_M4=reslm_M4$coefficients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sandwich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covdach_M1=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vcovHC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(reslm_M1,type="HC0")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covdach_M2=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vcovHC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(reslm_M2,type="HC0")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covdach_M4=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vcovHC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(reslm_M4,type="HC0")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SE_M1=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diag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(covdach_M1))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SE_M2=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diag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(covdach_M2))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SE_M4=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diag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(covdach_M4))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156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7623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betadach_M1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698.932952   -2.279808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SE_M1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10.3396534   0.5182509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betadach_M2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elpct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686.0322487  -1.1012959  -0.6497768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SE_M2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elpct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8.69699568  0.43129850  0.03092074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betadach_M4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elpct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mealpct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700.1499647  -0.9983092  -0.1215733  -0.5473456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SE_M4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elpct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mealpct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5.54186975  0.26879069  0.03267497  0.02399218 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157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7165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ydach_M1=reslm_M1$fitted.values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ydach_M2=reslm_M2$fitted.values</a:t>
            </a:r>
          </a:p>
          <a:p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ydach_M4=reslm_M4$fitted.values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udach_M1=reslm_M1$residuals</a:t>
            </a:r>
          </a:p>
          <a:p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udach_M2=reslm_M2$residuals</a:t>
            </a:r>
          </a:p>
          <a:p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udach_M4=reslm_M4$residuals</a:t>
            </a:r>
          </a:p>
          <a:p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R2_M1=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(ydach_M1)/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R2_M2=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(ydach_M2)/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R2_M4=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(ydach_M4)/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SER_M1=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(udach_M1^2)/418)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SER_M2=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(udach_M2^2</a:t>
            </a:r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)/417)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SER_M4=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(udach_M4^2</a:t>
            </a:r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)/416)</a:t>
            </a:r>
            <a:r>
              <a:rPr lang="pt-BR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c(R2_M1,SER_M1)</a:t>
            </a:r>
          </a:p>
          <a:p>
            <a:r>
              <a:rPr lang="pt-BR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0.0512401 18.5809675</a:t>
            </a:r>
          </a:p>
          <a:p>
            <a:r>
              <a:rPr lang="pt-BR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c(R2_M2,SER_M2)</a:t>
            </a:r>
          </a:p>
          <a:p>
            <a:r>
              <a:rPr lang="pt-BR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0.4264314 14.4644850</a:t>
            </a:r>
          </a:p>
          <a:p>
            <a:r>
              <a:rPr lang="pt-BR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c(R2_M4,SER_M4)</a:t>
            </a:r>
          </a:p>
          <a:p>
            <a:r>
              <a:rPr lang="pt-BR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0.7745159 9.0800791</a:t>
            </a:r>
          </a:p>
          <a:p>
            <a:endParaRPr lang="pt-BR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158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32432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0323"/>
            <a:ext cx="74295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159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927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16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v1[5]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 Komponente von v1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              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v1[c(2,5,3)]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2., 5. und 3. Komponente von v1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2.4  5.0 -3.4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 dieser Reihenfolge!)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v1[1:4]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0.8  2.4 -3.4  4.0   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v1[-1]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alle Komponenten außer die 1.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2.4 -3.4  4.0  5.0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v1[-c(5,1)]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alle Komponenten außer die 5. und 1.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2.4 -3.4  4.0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Rechnen mit Vektoren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a=1:5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b=5:1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2 3 4 5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 4 3 2 1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a+1            </a:t>
            </a:r>
            <a:r>
              <a:rPr lang="pt-B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Vektor plus Skalar (das geht!)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 3 4 5 6           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7448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reslm_M1$coefficients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698.932952   -2.279808           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Totaler Effekt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str,testscr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(reslm_M1)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udach1=lm(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testscr~elpct+mealpct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)$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udach2=lm(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str~elpct+mealpct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)$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reslmresiduals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=lm(udach1~udach2)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reslmresiduals$coefficients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udach2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3.922878e-17 -9.983092e-01       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Direkter Effekt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(udach2,udach1)             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in Modell 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reslmresiduals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160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552191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(ydach_M1,udach_M1,xlim=c(620,680),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=c(-40,40))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(ydach_M2,udach_M2,xlim=c(620,680),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=c(-40,40))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(ydach_M2,udach_M4,xlim=c(620,680),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=c(-40,40)) 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>
                <a:solidFill>
                  <a:schemeClr val="tx1"/>
                </a:solidFill>
                <a:latin typeface="+mj-lt"/>
              </a:rPr>
              <a:t>161</a:t>
            </a:r>
            <a:endParaRPr lang="de-DE" sz="8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R.9 Regression mit R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5" y="1196752"/>
            <a:ext cx="72675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74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17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a+b               </a:t>
            </a:r>
            <a:r>
              <a:rPr lang="pt-B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Vektor plus Vektor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6 6 6 6 6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a*b               </a:t>
            </a:r>
            <a:r>
              <a:rPr lang="pt-B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Vektor mal Vektor (das geht!)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 8 9 8 5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a/2               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0.5 1.0 1.5 2.0 2.5</a:t>
            </a:r>
          </a:p>
          <a:p>
            <a:endParaRPr lang="pt-B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##################### Matrizen ###########################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Konstruktion von Matrizen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v=1:12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 1  2  3  4  5  6  7  8  9 10 11 12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(v,3,4)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 mit 3 Zeilen, 4 Spalten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 [,4]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1    4    7   10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 2    5    8   11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  3    6    9   12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Zuerst Befüllen der Spalten als Default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7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18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(v,3,4,byrow=TRUE)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Zuerst Befüllen der Zeilen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 [,4]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wählbare Option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1    2    3    4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 5    6    7    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  9   10   11   12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Zugriff auf Matrixkomponenten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(v,3,4,byrow=TRUE)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 [,4]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1    2    3    4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 5    6    7    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  9   10   11   12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m1[1]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Komponente = Zeile 1, Spalte 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m1[2]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Komponente = Zeile 2, Spalte 1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m1[3]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Komponente = Zeile 3, Spalte 1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9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19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m1[5]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 Komponente = Zeile 2, Spalte 2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m1[11]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11. Komponente = Zeile 2, Spalte 4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8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m1[1,2]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Zeile 1, Spalte 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m1[2,3]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Zeile 2, Spalte 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7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m1[1,]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Zeile 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2 3 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m1[2,]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Zeile 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 6 7 8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m1[,1]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Spalte 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5 9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m1[,4]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Spalte 4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4  8 12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m1[1:2,2:3]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Zeilen 1-2, Spalten 2-3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2    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 6    7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2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dirty="0">
              <a:latin typeface="Times New Roman" pitchFamily="18" charset="0"/>
            </a:endParaRPr>
          </a:p>
        </p:txBody>
      </p:sp>
      <p:sp>
        <p:nvSpPr>
          <p:cNvPr id="20" name="Titel 5"/>
          <p:cNvSpPr txBox="1">
            <a:spLocks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de-DE" sz="2400" b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Statistik mit R</a:t>
            </a:r>
            <a:endParaRPr lang="de-DE" sz="2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453429" y="3996683"/>
            <a:ext cx="8207375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70C0"/>
                </a:solidFill>
                <a:latin typeface="+mn-lt"/>
              </a:rPr>
              <a:t>R.7 Wahrscheinlichkeitsverteilungen mit </a:t>
            </a:r>
            <a:r>
              <a:rPr lang="de-DE" sz="2000" b="1" dirty="0">
                <a:solidFill>
                  <a:srgbClr val="0070C0"/>
                </a:solidFill>
                <a:latin typeface="+mj-lt"/>
              </a:rPr>
              <a:t>R</a:t>
            </a: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464541" y="4419990"/>
            <a:ext cx="8207375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70C0"/>
                </a:solidFill>
                <a:latin typeface="+mn-lt"/>
              </a:rPr>
              <a:t>R.8 Testen mit </a:t>
            </a:r>
            <a:r>
              <a:rPr lang="de-DE" sz="2000" b="1" dirty="0">
                <a:solidFill>
                  <a:srgbClr val="0070C0"/>
                </a:solidFill>
                <a:latin typeface="+mj-lt"/>
              </a:rPr>
              <a:t>R</a:t>
            </a: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464541" y="4841710"/>
            <a:ext cx="8207375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70C0"/>
                </a:solidFill>
                <a:latin typeface="+mn-lt"/>
              </a:rPr>
              <a:t>R.9 Regression mit </a:t>
            </a:r>
            <a:r>
              <a:rPr lang="de-DE" sz="2000" b="1" dirty="0">
                <a:solidFill>
                  <a:srgbClr val="0070C0"/>
                </a:solidFill>
                <a:latin typeface="+mj-lt"/>
              </a:rPr>
              <a:t>R</a:t>
            </a:r>
          </a:p>
        </p:txBody>
      </p:sp>
      <p:sp>
        <p:nvSpPr>
          <p:cNvPr id="27" name="Textfeld 28"/>
          <p:cNvSpPr txBox="1">
            <a:spLocks noChangeArrowheads="1"/>
          </p:cNvSpPr>
          <p:nvPr/>
        </p:nvSpPr>
        <p:spPr bwMode="auto">
          <a:xfrm>
            <a:off x="7857529" y="4056925"/>
            <a:ext cx="79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dirty="0"/>
              <a:t>105</a:t>
            </a:r>
            <a:endParaRPr lang="en-US" dirty="0"/>
          </a:p>
        </p:txBody>
      </p:sp>
      <p:sp>
        <p:nvSpPr>
          <p:cNvPr id="28" name="Textfeld 28"/>
          <p:cNvSpPr txBox="1">
            <a:spLocks noChangeArrowheads="1"/>
          </p:cNvSpPr>
          <p:nvPr/>
        </p:nvSpPr>
        <p:spPr bwMode="auto">
          <a:xfrm>
            <a:off x="7857529" y="4490313"/>
            <a:ext cx="790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/>
              <a:t>120</a:t>
            </a:r>
            <a:endParaRPr lang="en-US" dirty="0"/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7857528" y="4873461"/>
            <a:ext cx="790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/>
              <a:t>135</a:t>
            </a:r>
            <a:endParaRPr lang="en-US" dirty="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468313" y="981075"/>
            <a:ext cx="8207375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70C0"/>
                </a:solidFill>
                <a:latin typeface="+mn-lt"/>
              </a:rPr>
              <a:t>R.1 Einführung in R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68313" y="1412875"/>
            <a:ext cx="8208962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70C0"/>
                </a:solidFill>
                <a:latin typeface="+mn-lt"/>
              </a:rPr>
              <a:t>R.2 Einige grundlegende Dinge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68313" y="2709863"/>
            <a:ext cx="8207375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70C0"/>
                </a:solidFill>
                <a:latin typeface="+mn-lt"/>
              </a:rPr>
              <a:t>R.5 Arbeiten mit logischen Operatoren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468313" y="1844675"/>
            <a:ext cx="8207375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70C0"/>
                </a:solidFill>
                <a:latin typeface="+mn-lt"/>
              </a:rPr>
              <a:t>R.3 R als Taschenrechner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468313" y="2278063"/>
            <a:ext cx="820737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70C0"/>
                </a:solidFill>
                <a:latin typeface="+mn-lt"/>
              </a:rPr>
              <a:t>R.4 Datenstrukturen: Vektoren, Matrizen und Listen</a:t>
            </a: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468313" y="3141663"/>
            <a:ext cx="8207375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rgbClr val="0070C0"/>
                </a:solidFill>
                <a:latin typeface="+mn-lt"/>
              </a:rPr>
              <a:t>R.6 Deskriptive Statistik mit R</a:t>
            </a:r>
          </a:p>
        </p:txBody>
      </p:sp>
      <p:sp>
        <p:nvSpPr>
          <p:cNvPr id="26" name="Textfeld 28"/>
          <p:cNvSpPr txBox="1">
            <a:spLocks noChangeArrowheads="1"/>
          </p:cNvSpPr>
          <p:nvPr/>
        </p:nvSpPr>
        <p:spPr bwMode="auto">
          <a:xfrm>
            <a:off x="7885113" y="981075"/>
            <a:ext cx="79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/>
              <a:t>3</a:t>
            </a:r>
          </a:p>
        </p:txBody>
      </p:sp>
      <p:sp>
        <p:nvSpPr>
          <p:cNvPr id="30" name="Textfeld 28"/>
          <p:cNvSpPr txBox="1">
            <a:spLocks noChangeArrowheads="1"/>
          </p:cNvSpPr>
          <p:nvPr/>
        </p:nvSpPr>
        <p:spPr bwMode="auto">
          <a:xfrm>
            <a:off x="7885113" y="1412875"/>
            <a:ext cx="79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/>
              <a:t>6</a:t>
            </a:r>
          </a:p>
        </p:txBody>
      </p:sp>
      <p:sp>
        <p:nvSpPr>
          <p:cNvPr id="31" name="Textfeld 28"/>
          <p:cNvSpPr txBox="1">
            <a:spLocks noChangeArrowheads="1"/>
          </p:cNvSpPr>
          <p:nvPr/>
        </p:nvSpPr>
        <p:spPr bwMode="auto">
          <a:xfrm>
            <a:off x="7885113" y="1844675"/>
            <a:ext cx="79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/>
              <a:t>10</a:t>
            </a:r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7883525" y="2276475"/>
            <a:ext cx="79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/>
              <a:t>13</a:t>
            </a:r>
          </a:p>
        </p:txBody>
      </p:sp>
      <p:sp>
        <p:nvSpPr>
          <p:cNvPr id="33" name="Textfeld 28"/>
          <p:cNvSpPr txBox="1">
            <a:spLocks noChangeArrowheads="1"/>
          </p:cNvSpPr>
          <p:nvPr/>
        </p:nvSpPr>
        <p:spPr bwMode="auto">
          <a:xfrm>
            <a:off x="7885113" y="2708275"/>
            <a:ext cx="79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31</a:t>
            </a:r>
            <a:endParaRPr lang="en-US" dirty="0"/>
          </a:p>
        </p:txBody>
      </p:sp>
      <p:sp>
        <p:nvSpPr>
          <p:cNvPr id="34" name="Textfeld 28"/>
          <p:cNvSpPr txBox="1">
            <a:spLocks noChangeArrowheads="1"/>
          </p:cNvSpPr>
          <p:nvPr/>
        </p:nvSpPr>
        <p:spPr bwMode="auto">
          <a:xfrm>
            <a:off x="7883525" y="3140075"/>
            <a:ext cx="790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/>
              <a:t>36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64541" y="5418082"/>
            <a:ext cx="50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Beachten Sie auch das </a:t>
            </a:r>
            <a:r>
              <a:rPr lang="de-DE"/>
              <a:t>Skript „Statistik mit R“</a:t>
            </a:r>
            <a:endParaRPr lang="de-DE" dirty="0"/>
          </a:p>
        </p:txBody>
      </p:sp>
      <p:sp>
        <p:nvSpPr>
          <p:cNvPr id="36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cxnSp>
        <p:nvCxnSpPr>
          <p:cNvPr id="37" name="Gerader Verbinder 36"/>
          <p:cNvCxnSpPr/>
          <p:nvPr/>
        </p:nvCxnSpPr>
        <p:spPr>
          <a:xfrm>
            <a:off x="528279" y="3627351"/>
            <a:ext cx="8207375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453429" y="3627351"/>
            <a:ext cx="189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Statistik 2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76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20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m1[1:2,2:4]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Zeilen 1-2, Spalten 2-4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2    3    4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 6    7    8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m1[-1,]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Alle Zeilen außer 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 [,4]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5    6    7    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 9   10   11   12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Rechnen mit Matrizen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 [,4]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1    2    3    4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 5    6    7    8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  9   10   11   12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m2=matrix(v,3,4)</a:t>
            </a:r>
          </a:p>
          <a:p>
            <a:endParaRPr lang="fr-FR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16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21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m2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 [,4]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1    4    7   10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 2    5    8   11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  3    6    9   12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m1+m2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 [,4]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2    6   10   14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 7   11   15   19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 12   16   20   24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m1*m2    </a:t>
            </a:r>
            <a:r>
              <a:rPr lang="fr-FR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Keine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Matrixmultiplikation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üblichen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Sinne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 [,4]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1    8   21   40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10   30   56   88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 27   60   99  144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m1%*%m2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Matrixmultiplikation: (3x4)- mal (3x4)-Matrix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Fehler in m1 %*% m2 : nicht passende Argumente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Dimensionen passen jedoch nicht zueinander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75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22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t(m2) 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Transponierte von m2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1    2    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 4    5    6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  7    8    9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[4,]   10   11   12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m1%*%t(m2)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Jetzt: (3x4)- mal (4x3)-Matrix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70   80   90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158  184  210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246  288  330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2*m1                     </a:t>
            </a:r>
            <a:r>
              <a:rPr lang="fr-FR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Skalar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mal Matrix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 [,4]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2    4    6    8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10   12   14   16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 18   20   22   24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58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23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m1+1      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 plus </a:t>
            </a:r>
            <a:r>
              <a:rPr lang="fr-FR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Skalar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geht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!)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 [,4]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2    3    4    5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 6    7    8    9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 10   11   12   13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##################### Listen #############################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Konstruktion von Listen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v=1:5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Begrüßung=c("Guten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Tag","Hallo","Hi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2 3 4 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Begrüßung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"Guten Tag" "Hallo"     "Hi"       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5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24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Liste=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x,v,Begrüßung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 aus 3 Objekten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Liste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[[1]]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[[2]]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2 3 4 5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[[3]]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"Guten Tag" "Hallo"     "Hi"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Zugriff auf Listenkomponenten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1. Möglichkeit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Liste[[1]]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Liste[[2]]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2 3 4 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Liste[[3]]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"Hallo"     "Guten Tag" "Hi"       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01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25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2. Möglichkeit 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Liste=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(Skalar=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x,Vektor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v,Gruß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=Begrüßung)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Liste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$Skalar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$Vektor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2 3 4 5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$Gruß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"Hallo"     "Guten Tag" "Hi"      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Liste$Skalar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Liste$Vektor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2 3 4 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Liste$Gruß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"Hallo"     "Guten Tag" "Hi"       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73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26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3. Möglichkeit 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(Liste)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Temporäres Bekanntmachen der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Skalar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Komponentennamen einer Liste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Vektor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2 3 4 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Gruß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"Hallo"     "Guten Tag" "Hi„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Achtung! mit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Vektor="Störung"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Kreation eines namensgleichen Objekts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Skalar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Vektor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"Störung"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Workspace geht vor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attachment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Gruß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"Hallo"     "Guten Tag" "Hi"      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(Vektor)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Entfernen des Workspace-Objekts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Vektor             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2 3 4 5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Listenkomponente rückt dann nach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69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27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(Liste)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Aufheben eines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attachments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Vektor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Fehler: Objekt 'Vektor' nicht gefunden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Gruß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Fehler: Objekt 'Gruß' nicht gefunden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Vektor="Störung"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(Liste)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 folgende Objekt ist maskiert _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 .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GlobalEnv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Vektor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Hinweis auf namensgleiches Workspace-Objekt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Vektor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"Störung"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Workspace-Objekt hat Vorrang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 Data Frames (Spezialformen von Listen) ########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Konstruktion von Data Frames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Löschen aller Objekte (Klarschiff)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Name=c("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Anton","Berta","Cäsar","Dagmar","Emil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Geschlecht=c(0,1,0,1,0)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Größe=c(175,170,180,174,162)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Gewicht=c(78,72,84,71,56)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7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28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Studenten=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Name,Geschlecht,Größe,Gewicht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Studenten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Name Geschlecht Größe Gewicht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Anton          0   175      78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Berta          1   170      72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 Cäsar          0   180      84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Dagmar          1   174      71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  Emil          0   162      56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(Studenten)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 4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5 Zeilen (Beobachtungen), 4 Spalten (Variablen)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(Studenten)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Namen der Listenkomponenten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(Variablen)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"Name"       "Geschlecht" "Größe"      "Gewicht"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(Studenten)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Statistische Zusammenfassungen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Name     Geschlecht      Größe          Gewicht  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Anton :1   Min.   :0.0   Min.   :162.0   Min.   :56.0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Berta :1   1st Qu.:0.0   1st Qu.:170.0   1st Qu.:71.0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Cäsar :1   Median :0.0   Median :174.0   Median :72.0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Dagmar:1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:0.4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:172.2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:72.2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Emil  :1   3rd Qu.:1.0   3rd Qu.:175.0   3rd Qu.:78.0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Max.   :1.0   Max.   :180.0   Max.   :84.0  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4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29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Zugriff auf Komponenten über Listensyntax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Name,Geschlecht,Größe,Gewicht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Name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Fehler: Objekt 'Name' nicht gefunden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(Studenten)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Name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Anton  Berta  Cäsar  Dagmar Emil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Datentyp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Levels: Anton Berta Cäsar Dagmar Emil   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Vorkommende Faktorstufen (Ausprägungsmöglichkeiten)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Geschlecht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 1 0 1 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Größe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175 170 180 174 162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Gewicht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78 72 84 71 56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(Studenten)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Name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Fehler: Objekt 'Name' nicht gefunden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5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  <a:effectLst>
            <a:outerShdw blurRad="1270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R.1 Einführung in R</a:t>
            </a:r>
          </a:p>
        </p:txBody>
      </p:sp>
      <p:cxnSp>
        <p:nvCxnSpPr>
          <p:cNvPr id="40" name="Gerade Verbindung 39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cxnSp>
        <p:nvCxnSpPr>
          <p:cNvPr id="15" name="Gerade Verbindung 40"/>
          <p:cNvCxnSpPr/>
          <p:nvPr/>
        </p:nvCxnSpPr>
        <p:spPr>
          <a:xfrm flipH="1">
            <a:off x="467544" y="260350"/>
            <a:ext cx="769" cy="64164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eichschenkliges Dreieck 41"/>
          <p:cNvSpPr/>
          <p:nvPr/>
        </p:nvSpPr>
        <p:spPr>
          <a:xfrm rot="5400000">
            <a:off x="456692" y="271500"/>
            <a:ext cx="576064" cy="5543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270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3" y="1052736"/>
            <a:ext cx="7299548" cy="512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6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R.4 Datenstrukturen: Vektoren, Matrizen und Listen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30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Studenten[[3]]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175 170 180 174 162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Studenten$Größe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175 170 180 174 162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Zugriff über Matrizensyntax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Studenten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Name Geschlecht Größe Gewicht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Anton          0   175      78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Berta          1   170      72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 Cäsar          0   180      84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Dagmar          1   174      71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  Emil          0   162      56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Studenten[,3]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175 170 180 174 162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Studenten[2:4,1:3]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Name Geschlecht Größe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Berta          1   170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 Cäsar          0   180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Dagmar          1   174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20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  <a:effectLst>
            <a:outerShdw blurRad="1270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R.5 Arbeiten mit logischen Operatoren</a:t>
            </a:r>
          </a:p>
        </p:txBody>
      </p:sp>
      <p:cxnSp>
        <p:nvCxnSpPr>
          <p:cNvPr id="40" name="Gerade Verbindung 39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31</a:t>
            </a:r>
          </a:p>
        </p:txBody>
      </p:sp>
      <p:cxnSp>
        <p:nvCxnSpPr>
          <p:cNvPr id="15" name="Gerade Verbindung 40"/>
          <p:cNvCxnSpPr/>
          <p:nvPr/>
        </p:nvCxnSpPr>
        <p:spPr>
          <a:xfrm flipH="1">
            <a:off x="467544" y="260350"/>
            <a:ext cx="769" cy="64164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eichschenkliges Dreieck 41"/>
          <p:cNvSpPr/>
          <p:nvPr/>
        </p:nvSpPr>
        <p:spPr>
          <a:xfrm rot="5400000">
            <a:off x="456692" y="271500"/>
            <a:ext cx="576064" cy="5543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270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TRUE wie 1, FALSE wie 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TRUE+TRUE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TRUE+TRUE+TRUE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TRUE+TRUE+TRUE+FALSE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FALSE+FALSE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Vergleichsoperationen und Abzählen mittels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x=c(3,1,5,3,6,-1,0)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3  1  5  3  6 -1  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17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x&gt;0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TRUE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FALSE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(x&gt;0)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87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R.5 Arbeiten mit logischen Operatoren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32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x&gt;=0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TRUE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FALSE  TRUE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(x&gt;=0)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x&lt;0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FALSE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TRUE FALSE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x==0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Prüfung einer Gleichheit (keine Zuweisung!)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FALSE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TRUE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x!=0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Prüfung einer Ungleichheit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TRUE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UND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 ODER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x&gt;=3&amp;x&lt;=5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TRUE FALSE  TRUE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FALSE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x==3|x==5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TRUE FALSE  TRUE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FALSE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54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R.5 Arbeiten mit logischen Operatoren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33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Bedingter Zugriff auf Komponenten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3  1  5  3  6 -1  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x[c(TRUE,TRUE,FALSE,TRUE,TRUE,FALSE,FALSE)]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 1 3 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x&gt;2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TRUE FALSE  TRUE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FALSE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x[x&gt;2]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reflexiver Zugriff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 5 3 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y=c(0,0,0,0,1,1,1)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y==1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FALSE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TRUE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x[y==1]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projektiver Zugriff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6 -1  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94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R.5 Arbeiten mit logischen Operatoren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34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Studenten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Name Geschlecht Größe Gewicht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Anton          0   175      78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Berta          1   170      72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 Cäsar          0   180      84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Dagmar          1   174      71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  Emil          0   162      56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(Studenten)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Name[Geschlecht==1]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Berta  Dagmar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Namen der Frauen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Levels: Anton Berta Cäsar Dagmar Emil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Größe[Geschlecht==0]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175 180 162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Größen der Männer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Größe[Geschlecht==1]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170 174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Größen der Frauen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Bedingte Analysen z. B. mit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() und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(Größe[Geschlecht==0])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172.3333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Durchschnittsgröße der Männer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11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R.5 Arbeiten mit logischen Operatoren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35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(Größe[Geschlecht==1]) 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172   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Durchschnittsgröße der Frauen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(Geschlecht)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Geschlecht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0 1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Absolute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Häufigkeitsverteilung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3 2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(Geschlecht))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Geschlecht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0   1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Relative Häufigkeitsverteilung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0.6 0.4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Geschlecht[Größe&gt;170]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Geschlecht der über 170cm Großen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 0 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abv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(Geschlecht[Größe&gt;170])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abv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Absolute bedingte Verteilung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rbv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abv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rbv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Relative bedingte Verteilung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0         1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0.6666667 0.3333333 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25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  <a:effectLst>
            <a:outerShdw blurRad="1270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40" name="Gerade Verbindung 39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36</a:t>
            </a:r>
          </a:p>
        </p:txBody>
      </p:sp>
      <p:cxnSp>
        <p:nvCxnSpPr>
          <p:cNvPr id="15" name="Gerade Verbindung 40"/>
          <p:cNvCxnSpPr/>
          <p:nvPr/>
        </p:nvCxnSpPr>
        <p:spPr>
          <a:xfrm flipH="1">
            <a:off x="467544" y="260350"/>
            <a:ext cx="769" cy="64164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eichschenkliges Dreieck 41"/>
          <p:cNvSpPr/>
          <p:nvPr/>
        </p:nvSpPr>
        <p:spPr>
          <a:xfrm rot="5400000">
            <a:off x="456692" y="271500"/>
            <a:ext cx="576064" cy="5543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270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x=c(1,1,5,2,1,5,2,3,10,2)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Länge des Vektors (Anzahl der Komponenten)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Mittelwert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3.2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Eindimensionale absolute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Häufigkeitsverteilung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1  2  3  5 10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3  3  1  2  1 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 ist i.A. nicht sinnvoll</a:t>
            </a:r>
            <a:endParaRPr lang="fr-FR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0.03125 0.03125 0.15625 0.06250 0.03125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[6] 0.15625 0.06250 0.09375 0.31250 0.06250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(x))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Relative Häufigkeitsverteilung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1   2   3   5  10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0.3 0.3 0.1 0.2 0.1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83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37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Arithmetisches Mittel, Median und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Quantile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x=c(1,1,5,2,1,5,2,3,10,2)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Arithmetisches Mittel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3.2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median(x)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Median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 1  1  1  2  2  2  3  5  5 10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quantile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x,type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=2)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type=2 entspricht unserer Definition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0%  25%  50%  75% 100%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1    1    2    5   10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quantile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(x,0.3,type=2)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0.3-Quantil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30%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1.5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quantile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(x,0.35,type=2)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0.35-Quantil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35%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quantile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x,probs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(0.1,0.9,by=0.1),type=2)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10% 20% 30% 40% 50% 60% 70% 80% 90%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1.0 1.0 2.0 2.0 2.0 2.5 5.0 5.0 7.5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786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38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8313" y="980728"/>
            <a:ext cx="82073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Varianz und Standardabweichung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 1  1  5  2  1  5  2  3 10  2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x^2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  1   1  25   4   1  25   4   9 100   4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x-mean(x)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-2.2 -2.2  1.8 -1.2 -2.2  1.8 -1.2 -0.2  6.8 -1.2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(x-mean(x))^2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4.84  4.84  3.24  1.44  4.84  3.24  1.44  0.04 46.24  1.44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mean((x-mean(x))^2) 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Varianz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von Hand (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originäre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Formel)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7.16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mean(x^2)-mean(x)^2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von Hand via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Verschiebungsformel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7.16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             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Varianz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mittels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7.955556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9/10*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       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verwendet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Divisor n-1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7.16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20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39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(mean(x^2)-mean(x)^2) 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Standardabweichung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von Hand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2.675818                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Standardabweichung mittels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2.820559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u="sng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tandard </a:t>
            </a:r>
            <a:r>
              <a:rPr lang="de-DE" b="1" u="sng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eviation)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2.820559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verwendet Divisor n-1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Mittlere absolute Abweichungen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 1  1  5  2  1  5  2  3 10  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median(x)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x-median(x)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-1 -1  3  0 -1  3  0  1  8  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(x-median(x))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1 1 3 0 1 3 0 1 8 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(x-median(x)))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MAA vom Median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1.8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(x-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(x)))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MAA vom arithmetischen Mittel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2.08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4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R.1 Einführung in R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529810" y="3190317"/>
            <a:ext cx="65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70C0"/>
                </a:solidFill>
                <a:latin typeface="+mn-lt"/>
              </a:rPr>
              <a:t>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555953" y="513453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70C0"/>
                </a:solidFill>
                <a:latin typeface="+mn-lt"/>
              </a:rPr>
              <a:t>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559243" y="319031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70C0"/>
                </a:solidFill>
                <a:latin typeface="+mn-lt"/>
              </a:rPr>
              <a:t>S-Plus</a:t>
            </a:r>
          </a:p>
        </p:txBody>
      </p:sp>
      <p:sp>
        <p:nvSpPr>
          <p:cNvPr id="19" name="Pfeil nach unten 18"/>
          <p:cNvSpPr/>
          <p:nvPr/>
        </p:nvSpPr>
        <p:spPr>
          <a:xfrm>
            <a:off x="3537959" y="3982405"/>
            <a:ext cx="484632" cy="97840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unten 19"/>
          <p:cNvSpPr/>
          <p:nvPr/>
        </p:nvSpPr>
        <p:spPr>
          <a:xfrm rot="16200000">
            <a:off x="4655055" y="3167242"/>
            <a:ext cx="484632" cy="692479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Picture 7" descr="C:\Users\stocker\Downloads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72272"/>
            <a:ext cx="2538731" cy="240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682939" y="3799355"/>
            <a:ext cx="230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  <a:latin typeface="+mn-lt"/>
              </a:rPr>
              <a:t>John Chambers</a:t>
            </a:r>
          </a:p>
        </p:txBody>
      </p:sp>
      <p:sp>
        <p:nvSpPr>
          <p:cNvPr id="15" name="Rechteck 14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74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40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MAD (Median Absolute Deviation)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median(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(x-median(x)))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MAD von Hand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mad(x)                 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MAD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mittels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mad()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1.4826        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?mad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mad(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x,constant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=1)  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Tatsächlicher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MAD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wird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1.4826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               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multipliziert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theoretische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Gründe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deshalb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muss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gewählt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werden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um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originären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MAD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erhalten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3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41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Analyse von Kontingenztabellen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Beispiel 1: Kontingenztabelle wird mit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() erzeugt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Geschlecht=c(0,0,0,0,1,1,1,1,0,0,1,1,1,1,0,0)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Raucherstatus=c(0,1,2,0,1,2,0,0,1,1,2,0,1,0,2,0)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Geschlecht,Raucherstatus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Raucherstatus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Zweidimensionale absolute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Geschlecht 0 1 2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Häufigkeitsverteilung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0 3 3 2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1 4 2 2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Tabelle=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Geschlecht,Raucherstatus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(Tabelle)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Raucherstatus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Zweidimensionale relative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Geschlecht      0      1      2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Häufigkeitsverteilung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0 0.1875 0.1875 0.1250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1 0.2500 0.1250 0.1250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Geschlecht,Raucherstatus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Fehler in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margin.table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: 'x' ist kein Array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 funktioniert übrigens nicht! Für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muss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oder matrix-Objekt vorliegen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31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42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Tabelle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Raucherstatus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Geschlecht 0 1 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0 3 3 2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1 4 2 2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(Tabelle,1)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Bedingte Verteilungen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Raucherstatus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den Zeilen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Geschlecht     0     1     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0 0.375 0.375 0.250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1 0.500 0.250 0.250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(Tabelle,2)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Bedingte Verteilungen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Raucherstatus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den Spalten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Geschlecht         0         1         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0 0.4285714 0.6000000 0.5000000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1 0.5714286 0.4000000 0.5000000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52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43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8313" y="980728"/>
            <a:ext cx="820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Beispiel 2: Kontingenztabelle wird direkt eingegeben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" y="1556792"/>
            <a:ext cx="77533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"/>
              <p:cNvSpPr txBox="1"/>
              <p:nvPr/>
            </p:nvSpPr>
            <p:spPr>
              <a:xfrm>
                <a:off x="688504" y="4364323"/>
                <a:ext cx="7038416" cy="9222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=1.875    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       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de-DE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de-DE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1.875</m:t>
                              </m:r>
                            </m:num>
                            <m:den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1.875</m:t>
                              </m:r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100</m:t>
                              </m:r>
                            </m:den>
                          </m:f>
                        </m:e>
                      </m:rad>
                      <m:r>
                        <a:rPr lang="de-DE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0.1357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04" y="4364323"/>
                <a:ext cx="7038416" cy="922240"/>
              </a:xfrm>
              <a:prstGeom prst="rect">
                <a:avLst/>
              </a:prstGeom>
              <a:blipFill rotWithShape="1">
                <a:blip r:embed="rId4"/>
                <a:stretch>
                  <a:fillRect l="-87" b="-6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"/>
              <p:cNvSpPr txBox="1"/>
              <p:nvPr/>
            </p:nvSpPr>
            <p:spPr>
              <a:xfrm>
                <a:off x="688504" y="5357790"/>
                <a:ext cx="6505755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min</m:t>
                          </m:r>
                          <m:d>
                            <m:d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2,3</m:t>
                              </m:r>
                            </m:e>
                          </m:d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=2     </m:t>
                          </m:r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⇒     </m:t>
                          </m:r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=0.1357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e>
                      </m:rad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≈0.1919</m:t>
                      </m:r>
                    </m:oMath>
                  </m:oMathPara>
                </a14:m>
                <a:endParaRPr lang="de-DE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04" y="5357790"/>
                <a:ext cx="6505755" cy="372731"/>
              </a:xfrm>
              <a:prstGeom prst="rect">
                <a:avLst/>
              </a:prstGeom>
              <a:blipFill rotWithShape="1">
                <a:blip r:embed="rId5"/>
                <a:stretch>
                  <a:fillRect l="-1406" t="-122951" b="-2032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720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44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m=c(4,12,8,12,28,36)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(m,2,3)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      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4    8   28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12   12   36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Theoretische Hintergründe hierzu 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dann in Statistik 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Pearson's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Chi-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m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1.875,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2, p-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0.3916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       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ist jetzt eine Liste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Namen der Listenkomponenten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statistic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p.value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"data.name"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observed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expected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stdres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Zugriff mittels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statistic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Das ist der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Chiquadrat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-Koeffizient!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1.875 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32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45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observed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beobachtete Häufigkeiten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4    8   28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12   12   36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expected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 erwartende Häufigkeiten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 Unabhängigkeit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6.4    8 25.6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9.6   12 38.4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n=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statistic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statistic+n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Kontingenzkoeffizient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nicht irritieren lassen durch dieses Attribut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0.1356647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CK=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(2)*C  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Korrigierter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Kontingenzkoeffizient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CK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X-squared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nicht irritieren lassen durch dieses Attribut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0.1918588 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11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46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Beispiel 3: Sonderfall 2x2-Tabellen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m=c(4,12,8,12)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(m,2,2)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    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4    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12   12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1043608" y="1597867"/>
          <a:ext cx="4920208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Raucher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Gelegenheits-raucher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weiblich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männlich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024493" y="3398067"/>
                <a:ext cx="4212948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36</m:t>
                          </m:r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4×12−12×8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</m:t>
                          </m:r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×20×12×24</m:t>
                          </m:r>
                        </m:den>
                      </m:f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=0.9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93" y="3398067"/>
                <a:ext cx="4212948" cy="7099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62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47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Pearson's Chi-squared test with Yates'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continuity correction</a:t>
            </a: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data:  m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X-squared = 0.3516,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 p-value = 0.5532</a:t>
            </a: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(m)$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statistic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0.3515625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Wert entspricht nicht Formel 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(tiefergehende theoretische Gründe)</a:t>
            </a:r>
          </a:p>
          <a:p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m,correct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 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setze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deshalb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correct=FALSE</a:t>
            </a:r>
          </a:p>
          <a:p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Pearson's Chi-squared test</a:t>
            </a: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data:  m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X-squared = 0.9,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 p-value = 0.3428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1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48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Korrelation nach Pearson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468311" y="1412776"/>
            <a:ext cx="8352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n-lt"/>
              </a:rPr>
              <a:t>Gegeben: (2, 1), (4, 2), (4, 3), (5, 2), (6, 4), (8, 5), (9, 6), (10, 4), (4, 5), (7,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1115616" y="1816022"/>
                <a:ext cx="5590313" cy="125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𝑋𝑌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i="1">
                                  <a:latin typeface="Cambria Math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i="1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i="1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0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20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000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0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sz="20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de-DE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000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0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de-DE" sz="20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de-DE" sz="2000" b="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16022"/>
                <a:ext cx="5590313" cy="1254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7769"/>
            <a:ext cx="7086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7254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49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x=c(2,4,4,5,6,8,9,10,4,7)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y=c(1,2,3,2,4,5,6,4,5,3)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 2  4  4  5  6  8  9 10  4  7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1 2 3 2 4 5 6 4 5 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5.9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3.5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x*y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 2  8 12 10 24 40 54 40 20 21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(x*y)-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Kovarianz von Hand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2.45    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via Verschiebungsformel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Kovarianz mit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2.722222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verwendet Divisor n-1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9/10*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2.45</a:t>
            </a:r>
          </a:p>
        </p:txBody>
      </p:sp>
      <p:sp>
        <p:nvSpPr>
          <p:cNvPr id="14" name="Rechteck 13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6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5</a:t>
            </a:r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R.1 Einführung in R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Robert Gentleman - Staff Scientist, Cancer Immu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2" y="134076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755576" y="4941168"/>
            <a:ext cx="343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R</a:t>
            </a:r>
            <a:r>
              <a:rPr lang="de-DE" sz="2800" dirty="0"/>
              <a:t>obert Gentleman</a:t>
            </a:r>
          </a:p>
        </p:txBody>
      </p:sp>
      <p:pic>
        <p:nvPicPr>
          <p:cNvPr id="23" name="Picture 4" descr="http://revolution-computing.typepad.com/.a/6a010534b1db25970b0134853d8eaf970c-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9"/>
            <a:ext cx="27564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5220072" y="494116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R</a:t>
            </a:r>
            <a:r>
              <a:rPr lang="de-DE" sz="2800" dirty="0"/>
              <a:t>oss </a:t>
            </a:r>
            <a:r>
              <a:rPr lang="de-DE" sz="2800" dirty="0" err="1"/>
              <a:t>Ihaka</a:t>
            </a:r>
            <a:endParaRPr lang="de-DE" sz="2800" dirty="0"/>
          </a:p>
        </p:txBody>
      </p:sp>
      <p:sp>
        <p:nvSpPr>
          <p:cNvPr id="13" name="Rechteck 12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64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50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covxy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(x*y)-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sx2=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(x^2)-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(x)^2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Varianz von Hand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sy2=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(y^2)-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(y)^2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Varianz von Hand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covxy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(sx2*sy2)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Korrelation von Hand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0.6730033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Korrelation mit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0.6730033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(y))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Korrelation mit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und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0.6730033                 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(y))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Korrelation mit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und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0.6730033                 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96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51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# Korrelation nach Spearman</a:t>
            </a: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x=c(1,2,4,8)</a:t>
            </a:r>
          </a:p>
          <a:p>
            <a:r>
              <a:rPr lang="es-E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y=c(1,0.5,0.25,0.125) </a:t>
            </a:r>
          </a:p>
          <a:p>
            <a:r>
              <a:rPr lang="es-E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cor(x,y)             </a:t>
            </a:r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Korrelation nach Pearson</a:t>
            </a:r>
          </a:p>
          <a:p>
            <a:r>
              <a:rPr lang="es-E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-0.8434783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1" y="1484784"/>
            <a:ext cx="76485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3182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52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rank(x)</a:t>
            </a:r>
          </a:p>
          <a:p>
            <a:r>
              <a:rPr lang="es-E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2 3 4</a:t>
            </a:r>
          </a:p>
          <a:p>
            <a:r>
              <a:rPr lang="es-E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rank(y)</a:t>
            </a:r>
          </a:p>
          <a:p>
            <a:r>
              <a:rPr lang="es-E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4 3 2 1 </a:t>
            </a:r>
          </a:p>
          <a:p>
            <a:r>
              <a:rPr lang="es-E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cor(rank(x),rank(y))     </a:t>
            </a:r>
            <a:r>
              <a:rPr lang="es-E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Korrelation nach Spearman</a:t>
            </a:r>
          </a:p>
          <a:p>
            <a:r>
              <a:rPr lang="es-E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-1</a:t>
            </a:r>
          </a:p>
          <a:p>
            <a:endParaRPr lang="es-E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x=c(1,2,3,2,4,5,6,4,5,3)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hier liegen Bindungen vor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1 2 2 3 3 4 4 5 5 6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 sieht man es genauer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rank(x)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 1.0  2.5  4.5  2.5  6.5  8.5 10.0  6.5  8.5  4.5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Bildung von Durchschnittsrängen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154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53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Kovarianz- und Korrelationsmatrizen</a:t>
            </a:r>
          </a:p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v1=c(5,1,4,NA,5,6,3)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 1: 1 fehlender Wert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v2=c(5,NA,2,NA,NA,8,10)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 2: 3 fehlende Werte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v3=c(NA,3,2,3,1,3,6)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 3: 1 fehlender Wert</a:t>
            </a:r>
            <a:endParaRPr lang="pl-PL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v123=data.frame(v1,v2,v3)</a:t>
            </a:r>
          </a:p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v123</a:t>
            </a:r>
          </a:p>
          <a:p>
            <a:r>
              <a:rPr lang="pl-P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v1 v2 v3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insgesamt nur 3 komplett vollständige</a:t>
            </a:r>
            <a:endParaRPr lang="pl-PL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5  5 NA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3-dimensionale Beobachtungwerte</a:t>
            </a:r>
            <a:endParaRPr lang="pl-PL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1 NA  3</a:t>
            </a:r>
          </a:p>
          <a:p>
            <a:r>
              <a:rPr lang="pl-P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3  4  2  2</a:t>
            </a:r>
          </a:p>
          <a:p>
            <a:r>
              <a:rPr lang="pl-P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NA NA  3</a:t>
            </a:r>
          </a:p>
          <a:p>
            <a:r>
              <a:rPr lang="pl-P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 5 NA  1</a:t>
            </a:r>
          </a:p>
          <a:p>
            <a:r>
              <a:rPr lang="pl-P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6  6  8  3</a:t>
            </a:r>
          </a:p>
          <a:p>
            <a:r>
              <a:rPr lang="pl-P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7  3 10  6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(v123)            </a:t>
            </a:r>
            <a:r>
              <a:rPr lang="de-DE" b="1" u="sng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Kovarianz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v1 v2 v3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NA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 NA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v3 NA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fehlende Werte erzeugen fehlende Werte!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180710-189B-4A91-BC66-F683C202122F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708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54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(v123,use="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complete.obs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            </a:t>
            </a:r>
            <a:r>
              <a:rPr lang="de-DE" b="1" u="sng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Kovarianz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v1         v2        v3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 2.3333333 -0.3333333 -1.833333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v2 -0.3333333 17.3333333  7.333333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v3 -1.8333333  7.3333333  4.333333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beruhend auf nur komplett vollständigen Beobachtungen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(v123,use="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pairwise.complete.obs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   </a:t>
            </a:r>
            <a:r>
              <a:rPr lang="de-DE" b="1" u="sng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Kovarianz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v1        v2        v3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 3.20 -0.500000 -1.250000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v2 -0.50 12.250000  7.333333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v3 -1.25  7.333333  2.800000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beruhend auf paarweise vollständigen Beobachtungen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(v123,use="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pairwise.complete.obs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</a:t>
            </a:r>
            <a:r>
              <a:rPr lang="de-DE" b="1" u="sng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Korrelations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v1         v2         v3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  1.0000000 -0.1106567 -0.3473563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v2 -0.1106567  1.0000000  0.8461538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v3 -0.3473563  0.8461538  1.0000000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beruhend auf paarweise vollständigen Beobachtungen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CAD98-760B-449E-8310-2B41B0054F7F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18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55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KQ-Regression und LAD-Regression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8312" y="1680333"/>
            <a:ext cx="8207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n-lt"/>
              </a:rPr>
              <a:t>   Beobachtungswerte:   (1, 1), (2, 2), (3, 1), (4, 3), (5, 2)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6606"/>
            <a:ext cx="74676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1774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56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93709" y="4174646"/>
                <a:ext cx="5906872" cy="41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09" y="4174646"/>
                <a:ext cx="5906872" cy="416589"/>
              </a:xfrm>
              <a:prstGeom prst="rect">
                <a:avLst/>
              </a:prstGeom>
              <a:blipFill rotWithShape="1">
                <a:blip r:embed="rId3"/>
                <a:stretch>
                  <a:fillRect t="-7353" b="-14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1331640" y="3822789"/>
                <a:ext cx="2953436" cy="11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𝑋𝑌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ctrlP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de-DE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de-DE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22789"/>
                <a:ext cx="2953436" cy="11203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232092" y="4018611"/>
                <a:ext cx="2768384" cy="728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−3</m:t>
                          </m:r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×1.8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55</m:t>
                              </m:r>
                            </m:num>
                            <m:den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092" y="4018611"/>
                <a:ext cx="2768384" cy="7286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93709" y="5202325"/>
                <a:ext cx="4436715" cy="41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09" y="5202325"/>
                <a:ext cx="4436715" cy="416589"/>
              </a:xfrm>
              <a:prstGeom prst="rect">
                <a:avLst/>
              </a:prstGeom>
              <a:blipFill rotWithShape="1">
                <a:blip r:embed="rId6"/>
                <a:stretch>
                  <a:fillRect t="-7246" b="-14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1331640" y="5202325"/>
                <a:ext cx="1296144" cy="427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202325"/>
                <a:ext cx="1296144" cy="427361"/>
              </a:xfrm>
              <a:prstGeom prst="rect">
                <a:avLst/>
              </a:prstGeom>
              <a:blipFill rotWithShape="1">
                <a:blip r:embed="rId7"/>
                <a:stretch>
                  <a:fillRect t="-7042" r="-939" b="-42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2555776" y="5234177"/>
                <a:ext cx="24746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1.8−0.3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×3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=0.9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234177"/>
                <a:ext cx="2474648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1281128" y="5889303"/>
                <a:ext cx="39389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   </m:t>
                      </m:r>
                      <m:acc>
                        <m:accPr>
                          <m:chr m:val="̂"/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28" y="5889303"/>
                <a:ext cx="3938946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2762866" y="5889303"/>
                <a:ext cx="2685496" cy="41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=0.9+0.3</m:t>
                      </m:r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866" y="5889303"/>
                <a:ext cx="2685496" cy="416589"/>
              </a:xfrm>
              <a:prstGeom prst="rect">
                <a:avLst/>
              </a:prstGeom>
              <a:blipFill rotWithShape="1">
                <a:blip r:embed="rId10"/>
                <a:stretch>
                  <a:fillRect t="-7353" b="-2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0" y="1124744"/>
            <a:ext cx="6276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6847756" y="1957287"/>
                <a:ext cx="1829808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756" y="1957287"/>
                <a:ext cx="1829808" cy="69711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6847756" y="2733140"/>
                <a:ext cx="1827932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de-DE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de-DE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=1.8</m:t>
                      </m:r>
                    </m:oMath>
                  </m:oMathPara>
                </a14:m>
                <a:endParaRPr lang="de-D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756" y="2733140"/>
                <a:ext cx="1827932" cy="66851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0162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57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Berechnung der KQ-Geraden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x=c(1,2,3,4,5)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y=c(1,2,1,3,2)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b1dach=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Steigung von Hand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b0dach=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(y)-b1dach*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Achsenabschnitt von Hand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b0dach                           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0.9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b1dach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0.3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lm(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KQ-Regression mit lm()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Call:          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Standard-Output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y ~ x)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x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0.9          0.3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6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58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0.9+0.3*x</a:t>
            </a:r>
          </a:p>
          <a:p>
            <a:r>
              <a:rPr lang="pl-P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1.2 1.5 1.8 2.1 2.4</a:t>
            </a:r>
          </a:p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ydach=0.9+0.3*x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KQ-gefittete Werte von Hand</a:t>
            </a:r>
            <a:endParaRPr lang="pl-PL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ydach</a:t>
            </a:r>
          </a:p>
          <a:p>
            <a:r>
              <a:rPr lang="pl-P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1.2 1.5 1.8 2.1 2.4</a:t>
            </a:r>
          </a:p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udach=y-ydach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KQ-Residuen von Hand</a:t>
            </a:r>
            <a:endParaRPr lang="pl-PL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udach</a:t>
            </a:r>
          </a:p>
          <a:p>
            <a:r>
              <a:rPr lang="pl-P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-0.2  0.5 -0.8  0.9 -0.4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=lm(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ist jetzt eine Liste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Namen der Listenkomponenten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effects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"rank"         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[5]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fitted.values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qr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df.residual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[9]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xlevels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Zugriff via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KQ-Koeffizienten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x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0.9         0.3 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692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59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fitted.values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KQ-gefittete Werte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1   2   3   4   5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1.2 1.5 1.8 2.1 2.4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KQ-Residuen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1    2    3    4    5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-0.2  0.5 -0.8  0.9 -0.4 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Eigenschaften der KQ-Regression (vgl. Folie 224)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fitted.values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9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                 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9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8.326673e-17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muss exakt 0 sein!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Musterbeispiel eines numerisches Artefakts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540274" y="3471636"/>
                <a:ext cx="1794209" cy="932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274" y="3471636"/>
                <a:ext cx="1794209" cy="9326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563888" y="4516071"/>
                <a:ext cx="1345753" cy="932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516071"/>
                <a:ext cx="1345753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57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39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  <a:effectLst>
            <a:outerShdw blurRad="1270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R.2 Einige grundlegende Dinge</a:t>
            </a:r>
          </a:p>
        </p:txBody>
      </p:sp>
      <p:cxnSp>
        <p:nvCxnSpPr>
          <p:cNvPr id="40" name="Gerade Verbindung 39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6</a:t>
            </a:r>
          </a:p>
        </p:txBody>
      </p:sp>
      <p:cxnSp>
        <p:nvCxnSpPr>
          <p:cNvPr id="15" name="Gerade Verbindung 40"/>
          <p:cNvCxnSpPr/>
          <p:nvPr/>
        </p:nvCxnSpPr>
        <p:spPr>
          <a:xfrm flipH="1">
            <a:off x="467544" y="260350"/>
            <a:ext cx="769" cy="64164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eichschenkliges Dreieck 41"/>
          <p:cNvSpPr/>
          <p:nvPr/>
        </p:nvSpPr>
        <p:spPr>
          <a:xfrm rot="5400000">
            <a:off x="456692" y="271500"/>
            <a:ext cx="576064" cy="5543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270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Bereitschafts- und Fortsetzungszeichen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1+1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als Prompt (Eingabeaufforderung)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1+2+3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1+2+3+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als Fortsetzungszeichen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2*(2+3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als Fortsetzungszeichen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10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Zuweisungen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x=0.5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speichere 0.5 unter dem Namen x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Abruf des Wertes von x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x+1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x=1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Überschreiben des alten Werts 0.5 ohne Warnung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195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60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Berechnung der LAD-Geraden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quantreg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Installieren und Laden des Pakets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quantreg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b="1" u="sng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quant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ile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u="sng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ression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LAD-Regression mit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rq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Call: 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Standard-Output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rq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y ~ x)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x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0.75        0.25 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Degrees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freedom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5 total; 3 residual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yschlange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=0.75+0.25*x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yschlange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LAD-gefittete Werte von Hand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1.00 1.25 1.50 1.75 2.00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61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uschlange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=y-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yschlange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LAD-Residuen von Hand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uschlange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0.00  0.75 -0.50  1.25  0.00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resrq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resrq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ist jetzt eine Liste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resrq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Namen der Listenkomponenten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"x"             "y"        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"dual"         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[6]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fitted.values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formula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xlevels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 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[11] "tau"      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rho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resrq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Zugriff via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Die folgenden Objekte sind maskiert _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 .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GlobalEnv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x, y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Die folgenden Objekte sind maskiert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Warnung da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reslm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noch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attached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(vgl. Folie 58)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x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0.75        0.25 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874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62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8313" y="980728"/>
            <a:ext cx="8207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fitted.values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LAD-gefittete Werte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1    2    3    4    5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1.00 1.25 1.50 1.75 2.00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LAD-Residuen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1     2     3     4     5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0.00  0.75 -0.50  1.25  0.00  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Eigenschaften der KQ-Regression nicht zwingend erfüllt!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fitted.values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7.5              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9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488457" y="3573016"/>
                <a:ext cx="2343462" cy="697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de-D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sz="20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de-DE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DE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57" y="3573016"/>
                <a:ext cx="2343462" cy="6971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3491880" y="4530931"/>
                <a:ext cx="1620380" cy="697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de-DE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20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de-DE" sz="20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de-DE" sz="20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de-DE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530931"/>
                <a:ext cx="1620380" cy="6971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183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63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################## Grafiken mit R ########################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High-Level und Low-Level-Grafikfunktionen und ihre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Parameter am Beispiel eines Streudiagramms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1: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Unmodifizierter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High-Level-Grafikbefehl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x=c(1,2,3,4,5)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y=c(1,2,1,3,2)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e-DE" dirty="0"/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2: Modifizierter High-Level-Grafikbefehl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=16,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Ausgefüllte Punkte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=2,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Doppelte Größe der Punkte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=c(0,6),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=c(0,4),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Wertebereiche der Achsen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="x-Werte",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="y-Werte",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Achsenbeschriftungen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las=1, 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las=1: Beschriftung horizontal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cex.axis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=1.5,cex.lab=1.5,cex.main=1.5,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Vergrößerungen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="Streudiagramm")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(Haupt-)Überschrift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167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64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3: Modifizierter High-Level-Befehl mit diversen 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Low-Level-Zusätzen</a:t>
            </a:r>
          </a:p>
          <a:p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Modifzierter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High-Level-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Grafikbefehl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plot() und ...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plot(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=16,                        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=2,                        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=c(0,6),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=c(0,4),       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="",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keine Achsenbeschriftungen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Unterdrückung der Achsen  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Low-Level-Grafikbefehle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axis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(1,cex.axis=1.5,pos=0) 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Achse (1: Achse unten)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Bündigkeit an der Stelle y=0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axis(2,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cex.axis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=1.5,las=1,pos=0)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Achse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(2: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Achse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links) 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Bündigkeit an der Stelle x=0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021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65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(a=0.9,b=0.3,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=3)</a:t>
            </a:r>
          </a:p>
          <a:p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Gerade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Achsenabschnitt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und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Steigung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lwd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=3: dreifache Linienstärke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(6.5,0,"x",cex=1.5,xpd=TRUE) 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 an der Stelle (6.5, 0)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xpd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=TRUE: Position außerhalb des Achsenbereichs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text(0,4.5,"y",cex=1.5,xpd=TRUE)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points(3,1.8,pch=8,cex=1.5)    </a:t>
            </a:r>
          </a:p>
          <a:p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Punkt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 der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Stelle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(3,1.8)</a:t>
            </a:r>
          </a:p>
          <a:p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=8: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Sternsymbol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points(c(1,2,3,4,5),c(1.2,1.5,1.8,2.1,2.4),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=4,cex=1.5)</a:t>
            </a:r>
            <a:endParaRPr lang="de-DE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Punkte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x- und y-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Koordinaten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separaten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Vektoren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(0,1.8,3,1.8,lty=2,lwd=1.5)              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Linie von (0,1.8) bis (3,1.8)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lty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=2: Linientyp gestrichelt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segments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(3,0,3,1.8,lty=2,lwd=1.5)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Linie von (3,0) bis (3,1.8)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934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66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1: ohne Modifikationen    2: modifiziert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3: modifiziert und mit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Low-Level-Zusätzen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252724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7"/>
            <a:ext cx="232151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51" y="4175810"/>
            <a:ext cx="2533697" cy="223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340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67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Farben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x=c(1,2,3,4,5)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y=c(1,2,1,3,2)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plot(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x,y,pch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=16,cex=2,col=1:5)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´                                   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Standardfarben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Recyclingprinzip bei Farben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0289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04386"/>
            <a:ext cx="41814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5224"/>
            <a:ext cx="54006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98EA6-5F3B-4DAE-B417-EA67FBDBAA9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796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68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Linientypen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x,y,type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="n",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=c(0,1),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=c(0,6),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="",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abline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(h=6:1,lty=1:6,lwd=2)   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h=6:1: horizontale Geraden auf den Höhen 6,5,...,1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(-0.1,6:1,1:6,xpd=TRUE)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Standardlinientypen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8481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EC0308-E264-4277-9CB9-A11DC6703FBC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117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69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Symbolarten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plot(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type="n",      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=c(1,11),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=c(0,2.5),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="",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="",axes=FALSE)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points(1:11,rep(1.6,11),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=0:10,cex=3)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points(1:10,rep(0.6,10),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pch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=11:20,cex=3)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(1:11,2,0:10)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(1:10,1,11:20)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Symbolarten für Beobachtungswerte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510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B7FDD6-7822-4C34-900F-A7BCB30C4BFC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R.2 Einige grundlegende Dinge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7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Ausgabe des neuen Wertes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x+1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y=2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y+3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1=x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Zuweisungsrichtung: Von rechts nach links!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Fehler in 1 = x : ungültige (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do_set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linke Seite in Zuweisung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x=y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Zuweisung des Wertes von y nach x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742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70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Grafikparameter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a-DK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par()</a:t>
            </a:r>
          </a:p>
          <a:p>
            <a:r>
              <a:rPr lang="da-DK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$xlog</a:t>
            </a:r>
          </a:p>
          <a:p>
            <a:r>
              <a:rPr lang="da-DK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FALSE</a:t>
            </a:r>
          </a:p>
          <a:p>
            <a:endParaRPr lang="da-DK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$ylog</a:t>
            </a:r>
          </a:p>
          <a:p>
            <a:r>
              <a:rPr lang="da-DK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FALSE</a:t>
            </a:r>
          </a:p>
          <a:p>
            <a:r>
              <a:rPr lang="da-DK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    </a:t>
            </a:r>
            <a:r>
              <a:rPr lang="da-DK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kein vollständiger Output</a:t>
            </a:r>
          </a:p>
          <a:p>
            <a:endParaRPr lang="da-DK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names(par())  </a:t>
            </a:r>
            <a:r>
              <a:rPr lang="da-DK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par() erzeugt Liste!</a:t>
            </a:r>
            <a:r>
              <a:rPr lang="da-DK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Namen der Komponenten</a:t>
            </a:r>
          </a:p>
          <a:p>
            <a:r>
              <a:rPr lang="da-DK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"xlog"      "ylog"      "adj"       "ann"       "ask"       "bg"       </a:t>
            </a:r>
          </a:p>
          <a:p>
            <a:r>
              <a:rPr lang="da-DK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[7] "bty"       "cex"       "cex.axis"  "cex.lab"   "cex.main"  "cex.sub"  </a:t>
            </a:r>
          </a:p>
          <a:p>
            <a:r>
              <a:rPr lang="da-DK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[13] "cin"       "col"       "col.axis"  "col.lab"   "col.main"  "col.sub"  </a:t>
            </a:r>
          </a:p>
          <a:p>
            <a:r>
              <a:rPr lang="da-DK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[19] "cra"       "crt"       "csi"       "cxy"       "din"       "err"      </a:t>
            </a:r>
          </a:p>
          <a:p>
            <a:r>
              <a:rPr lang="da-DK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[25] "family"    "fg"        "fig"       "fin"       "font"      "font.axis"</a:t>
            </a:r>
          </a:p>
          <a:p>
            <a:r>
              <a:rPr lang="da-DK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[31] "font.lab"  "font.main" "font.sub"  "lab"       "las"       "lend"     </a:t>
            </a:r>
          </a:p>
          <a:p>
            <a:r>
              <a:rPr lang="da-DK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[37] "lheight"   "ljoin"     "lmitre"    "lty"       "lwd"       "mai"      </a:t>
            </a:r>
          </a:p>
          <a:p>
            <a:r>
              <a:rPr lang="da-DK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[43] "mar"       "mex"       "mfcol"     "mfg"       "mfrow"     "mgp"      </a:t>
            </a:r>
          </a:p>
          <a:p>
            <a:r>
              <a:rPr lang="da-DK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[49] "mkh"       "new"       "oma"       "omd"       "omi"       "page"     </a:t>
            </a:r>
          </a:p>
          <a:p>
            <a:r>
              <a:rPr lang="da-DK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[55] "pch"       "pin"       "plt"       "ps"        "pty"       "smo"      </a:t>
            </a:r>
          </a:p>
          <a:p>
            <a:r>
              <a:rPr lang="da-DK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[61] "srt"       "tck"       "tcl"       "usr"       "xaxp"      "xaxs"     </a:t>
            </a:r>
          </a:p>
          <a:p>
            <a:r>
              <a:rPr lang="da-DK" sz="12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[67] "xaxt"      "xpd"       "yaxp"      "yaxs"      "yaxt"      "ylbias”</a:t>
            </a:r>
          </a:p>
          <a:p>
            <a:r>
              <a:rPr lang="da-DK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?par()   </a:t>
            </a:r>
            <a:r>
              <a:rPr lang="da-DK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zur Bedeutung konsultiere man Hilfetexte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D09AC-8F97-4A0F-B169-8B85EE40C5FE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187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71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Beispiel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Änderung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von Default-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Werten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par()$las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 für Achsenlabels</a:t>
            </a:r>
          </a:p>
          <a:p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par()$pch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 für Symbolart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par(las=1,pch=16) 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Änderungen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plot(0,0)</a:t>
            </a:r>
          </a:p>
          <a:p>
            <a:r>
              <a:rPr lang="de-DE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par(las=0,pch=1)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Zurücksetzen auf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Defaultwerte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52600"/>
            <a:ext cx="2664296" cy="244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64009"/>
            <a:ext cx="2685555" cy="243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683568" y="5661248"/>
            <a:ext cx="216024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3851920" y="5661248"/>
            <a:ext cx="216024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1943708" y="4945231"/>
            <a:ext cx="216024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5122689" y="4929579"/>
            <a:ext cx="216024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137541-9749-42E2-A021-6B4EECF6273C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641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72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Kreisdiagramm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Anteile=c(41.5,25.7,4.8,8.6,8.4,10.9)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(Anteile)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Modifiziert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Parteien=c("CDU/CSU","SPD","FDP","DIE </a:t>
            </a:r>
            <a:r>
              <a:rPr lang="de-DE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LINKE","GRÜNE","Sonstige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Buntfarben=c("</a:t>
            </a:r>
            <a:r>
              <a:rPr lang="de-DE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black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de-DE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de-DE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yellow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de-DE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darkmagenta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de-DE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green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de-DE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grey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pie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Anteile,labels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Parteien,col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Buntfarben,main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="Bundestagswahl 2013")</a:t>
            </a:r>
            <a:endParaRPr lang="de-DE" sz="1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7" y="4381686"/>
            <a:ext cx="1857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53036"/>
            <a:ext cx="2476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1083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73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Modifiziert und mit Low-Level-Zusätzen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Graufarben=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(0.6,0.95,le=6))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Anteile,labels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=Graufarben)   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text(0.1,0.4,"41.5%",font=2)         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font=2: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fett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text(0.2,0.9,"CDU/CSU")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(-0.4,-0.15,"25.7%",font=2)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(-0.9,-0.4,"SPD")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(-0.23,-0.65,"4.8%",font=2)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(-0.32,-0.9,"FPD")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(0.08,-0.6,"8.6%",font=2)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(0.085,-0.95,"DIE LINKE")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(0.36,-0.45,"8.4%",font=2)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(0.65,-0.75,"GRÜNE")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(0.5,-0.15,"10.9%",font=2)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(1,-0.3,"Sonstige")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51" y="2708920"/>
            <a:ext cx="2687848" cy="24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21C0D5-143F-4C69-A71E-0867A4D9111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087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74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Kreisdiagramm auf Basis von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bzw.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x=c(0,0,0,0,0,1,1,2,2,2)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nj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=table(x)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nj</a:t>
            </a:r>
            <a:endParaRPr lang="fr-FR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0 1 2 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5 2 3 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fj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nj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fr-FR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angewendet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auf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table(x) (</a:t>
            </a:r>
            <a:r>
              <a:rPr lang="fr-FR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nicht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auf</a:t>
            </a:r>
            <a:r>
              <a:rPr lang="fr-F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x!)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fj</a:t>
            </a:r>
            <a:endParaRPr lang="fr-FR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0   1   2 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0.5 0.2 0.3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pie(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nj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pie(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fj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jeweils gleiches Resultat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53036"/>
            <a:ext cx="2448272" cy="244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0486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75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Säulendiagramme (Daten von Folie 67)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(Anteile) 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Modifiziert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Anteile,names.arg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=Parteien,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=c(0,50),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="Stimmenanteil in %",las=1,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cex.axis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=1.5,cex.lab=1.5,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Buntfarben,main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="Bundestagswahl 2013")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23717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2724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844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76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Modifiziert und mit Low-Level-Zusätzen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Anteile,names.arg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="",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=c(0,50),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="",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las=2,col=gray(0.95))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(0,50,"Stimmenanteil in %",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TRUE,pos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=4,cex=1.2)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(0.75,6.5,by=1.15),-6,Parteien,srt=45,xpd=TRUE)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(0.75,6.5,by=1.15),Anteile+3,Anteile+3)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8281D6-26AC-4C7C-A4F1-E13E5992AAAB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982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77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Balkendiagramme (Daten von Folie 67)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Anteile,horiz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=TRUE)</a:t>
            </a:r>
          </a:p>
          <a:p>
            <a:r>
              <a:rPr lang="de-DE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Modifiziert mit Beschriftung links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Anteile,names.arg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Parteien,xlim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=c(0,50),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="Stimmenanteil in %",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cex.axis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=1.5,cex.lab=1.5,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las=1,col=Buntfarben,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TRUE,main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="Bundestagswahl 2013")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0" y="3566050"/>
            <a:ext cx="2886076" cy="26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37450"/>
            <a:ext cx="2791904" cy="272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7DC2F2-18F4-4720-ABD1-3053739F0F38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759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78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Modifiziert mit Low-Level-Beschriftung rechts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Anteile,names.arg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=c(0,50),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="Stimmenanteil in%",cex.axis=1.5,cex.lab=1.5,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las=1,col=Buntfarben,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TRUE,main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="Bundestagswahl 2013")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(Anteile+5,seq(0.8,6.8,by=1.2),Parteien)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2675902" cy="28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B461A-6673-4FB1-BD3F-81EF3986CD47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7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79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Modifiziert mit mehr Platz für Beschriftung links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par()$mar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5.1 4.1 4.1 2.1      </a:t>
            </a:r>
            <a:r>
              <a:rPr lang="pt-B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Default-Werte für Grafikränder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marStandard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=par()$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Abspeichern der Default-Werte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marStandard+c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(0,2,0,0))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Vergrößerung des   </a:t>
            </a:r>
          </a:p>
          <a:p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par()$mar                        </a:t>
            </a:r>
            <a:r>
              <a:rPr lang="pt-BR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Platzes am linken Rand</a:t>
            </a:r>
          </a:p>
          <a:p>
            <a:r>
              <a:rPr lang="pt-B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5.1 6.1 4.1 2.1      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Anteile,names.arg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Parteien,xlim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=c(0,50),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="Stimmenanteil in %",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cex.axis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=1.5,cex.lab=1.5,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las=1,col=Buntfarben,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TRUE,main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="Bundestagswahl 2013")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marStandard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Zurücksetzen auf alte Werte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82902"/>
            <a:ext cx="2016224" cy="200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137895-8F73-4A1A-86D9-A93BE047B0A0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R.2 Einige grundlegende Dinge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8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Sichern und Löschen von Objekten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 aller kreierten Objekte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"x" "y"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 Workspace (Global Environment)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z=c(1,2,3)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Speichern mehrerer Werte in einem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z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Vektor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 2 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"x" "y" "z"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Löschen eines Objekts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"x" "y"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z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Fehler: Objekt 'z' nicht gefunden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Hilfesystem und Literaturhinweise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sum(c(1,2,3))     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6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?sum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starting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httpd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help server ... done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479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80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b="1">
                <a:latin typeface="Courier New" panose="02070309020205020404" pitchFamily="49" charset="0"/>
                <a:cs typeface="Courier New" panose="02070309020205020404" pitchFamily="49" charset="0"/>
              </a:rPr>
              <a:t>Gestapelte Säulendiagramme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(vgl. Folie 43)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gestapelt über Y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m=c(4,12,8,12,28,36)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(m,2,3)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      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4    8   28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12   12   36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gestapelt über X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t(m)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4   12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 8   12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 28   36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(t(m))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77990"/>
            <a:ext cx="222089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68697"/>
            <a:ext cx="2220893" cy="196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3618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81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Modifiziert mit Low-Level-Legende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</a:t>
            </a:r>
          </a:p>
          <a:p>
            <a:r>
              <a:rPr lang="de-DE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names.arg</a:t>
            </a:r>
            <a:r>
              <a:rPr lang="de-DE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=c("</a:t>
            </a:r>
            <a:r>
              <a:rPr lang="de-DE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Raucher","Gelegenheitsraucher","Nichtraucher</a:t>
            </a:r>
            <a:r>
              <a:rPr lang="de-DE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=c(0,70),las=1,col=c("grey50","grey95"),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="Geschlecht nach Raucherstatus")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legend(0.5,60,legend=c("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weiblich","männlich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=c("grey50","grey95"))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805113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351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82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latin typeface="Courier New" panose="02070309020205020404" pitchFamily="49" charset="0"/>
                <a:cs typeface="Courier New" panose="02070309020205020404" pitchFamily="49" charset="0"/>
              </a:rPr>
              <a:t># Gruppierte Säulendiagramme</a:t>
            </a:r>
          </a:p>
          <a:p>
            <a:r>
              <a:rPr lang="de-DE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gruppiert nach Y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m,beside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=TRUE)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gruppiert </a:t>
            </a:r>
            <a:r>
              <a:rPr lang="de-DE" b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nach X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(t(m),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beside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=TRUE)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Modifiziert mit Low-Level-Legende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(t(m),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names.arg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=c("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weiblich","männlich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las=1,col=c("grey35","grey65","grey95"),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="Raucherstatus nach Geschlecht")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legend(0.5,60,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de-DE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legend=c("</a:t>
            </a:r>
            <a:r>
              <a:rPr lang="de-DE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Raucher","Gelegenheitsraucher","Nichtraucher</a:t>
            </a:r>
            <a:r>
              <a:rPr lang="de-DE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=c("grey35","grey65","grey95"))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935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83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8" y="1124744"/>
            <a:ext cx="2688195" cy="242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34" y="1111366"/>
            <a:ext cx="2808312" cy="243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5" y="3750357"/>
            <a:ext cx="2687988" cy="272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0353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84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Segmentierte Säulen- und Balkendiagramme</a:t>
            </a:r>
          </a:p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(vgl. Folie 43)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1: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bedingt auf Y (Säulen)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4    8   28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12   12   36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(m,2)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  [,3]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0.25  0.4 0.4375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0.75  0.6 0.5625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100*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(m,2)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 [,3]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25   40 43.75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75   60 56.25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(100*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(m,2))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2: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bedingt auf Y (Balken)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(100*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(m,2),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=TRUE)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813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85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3: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bedingt auf X (Säulen)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(m,1)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0.1  0.2  0.7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0.2  0.2  0.6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t(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(m,1))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0.1  0.2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0.2  0.2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0.7  0.6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100*t(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(m,1))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10   20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20   20</a:t>
            </a:r>
          </a:p>
          <a:p>
            <a:r>
              <a:rPr lang="fr-FR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[3,]   70   60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(100*t(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(m,1)))</a:t>
            </a:r>
          </a:p>
          <a:p>
            <a:endParaRPr lang="fr-FR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4: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bedingt auf X (Balken)</a:t>
            </a:r>
          </a:p>
          <a:p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(100*t(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(m,1)),</a:t>
            </a:r>
            <a:r>
              <a:rPr lang="fr-FR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</a:t>
            </a:r>
            <a:r>
              <a:rPr lang="fr-F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568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86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1: bedingt auf Y       2: bedingt auf Y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3: bedingt auf X       4: bedingt auf X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55" y="1413908"/>
            <a:ext cx="2442285" cy="219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37" y="4122362"/>
            <a:ext cx="2430503" cy="217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413908"/>
            <a:ext cx="2512474" cy="219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15" y="4122969"/>
            <a:ext cx="2463668" cy="218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2208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87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Assoziationsplot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m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[,1] [,2] [,3]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[1,]    4    8   28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[2,]   12   12   36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Laden des Paketes „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vcd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168352" cy="307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31E98EA6-5F3B-4DAE-B417-EA67FBDBAA9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771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88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Modifiziert (mit sinnvollen Beschriftungen)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 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 </a:t>
            </a:r>
          </a:p>
          <a:p>
            <a:r>
              <a:rPr lang="de-DE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dimnames</a:t>
            </a:r>
            <a:r>
              <a:rPr lang="de-DE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(m)=</a:t>
            </a:r>
            <a:r>
              <a:rPr lang="de-DE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Geschlecht=c("</a:t>
            </a:r>
            <a:r>
              <a:rPr lang="de-DE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weiblich","männlich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"),</a:t>
            </a:r>
          </a:p>
          <a:p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Raucherstatus=c("</a:t>
            </a:r>
            <a:r>
              <a:rPr lang="de-DE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Raucher","Gelegenheitsraucher","Nichtraucher</a:t>
            </a:r>
            <a:r>
              <a:rPr lang="de-DE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$Geschlecht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"weiblich" "männlich"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$Raucherstatus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"Raucher"             "Gelegenheitsraucher" "Nichtraucher"      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31E98EA6-5F3B-4DAE-B417-EA67FBDBAA9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194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89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5319"/>
            <a:ext cx="4815433" cy="48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31E98EA6-5F3B-4DAE-B417-EA67FBDBAA9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8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R.2 Einige grundlegende Dinge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9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8313" y="980728"/>
            <a:ext cx="8207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help(sum)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options(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help_type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="text")    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Hilfetext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Textdatei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?sum</a:t>
            </a:r>
          </a:p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x=c(3,2,5,NA,4)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Fehlender Wert (</a:t>
            </a:r>
            <a:r>
              <a:rPr lang="de-DE" b="1" u="sng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ot </a:t>
            </a:r>
            <a:r>
              <a:rPr lang="de-DE" b="1" u="sng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vailable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l-PL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sum(x)</a:t>
            </a:r>
          </a:p>
          <a:p>
            <a:r>
              <a:rPr lang="pl-P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NA</a:t>
            </a:r>
          </a:p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?sum</a:t>
            </a:r>
          </a:p>
          <a:p>
            <a:r>
              <a:rPr lang="pl-PL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sum(x,na.rm=TRUE)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Fehlende Werte werden ignoriert</a:t>
            </a:r>
            <a:endParaRPr lang="pl-PL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14</a:t>
            </a:r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?boxplot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boxplot(count ~ spray, data =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InsectSprays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col = "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lightgray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pl-PL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648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90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Mosaikplot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Laden des Paketes „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vcd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mosaic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(m)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Balkenvariante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mosaic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m,direction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="v")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Säulenvariante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60" y="2924944"/>
            <a:ext cx="2764573" cy="272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13" y="2924944"/>
            <a:ext cx="2755297" cy="272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31E98EA6-5F3B-4DAE-B417-EA67FBDBAA9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30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91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Spineplot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(Sternzeichen)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Datensatz vorher einlesen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206   2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(Sternzeichen)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"Glaube"    "</a:t>
            </a:r>
            <a:r>
              <a:rPr lang="de-DE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SternWahr</a:t>
            </a:r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„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(Sternzeichen)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as.factor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(Glaube)~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as.factor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SternWahr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Variante 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as.factor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SternWahr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)~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as.factor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(Glaube))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Variante 2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32820"/>
            <a:ext cx="2968203" cy="26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32820"/>
            <a:ext cx="2999132" cy="26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BD9C2D-A4BE-46B2-8E55-A81C69E84A9E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228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92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98726"/>
            <a:ext cx="82073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Stamm-Blatt-Diagramm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set.seed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   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Zufallsgenerator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auf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Anfangswert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setzen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z=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runif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(10)  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Zufallszahlen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aus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(0,1)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ziehen</a:t>
            </a:r>
            <a:endParaRPr lang="en-US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z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0.26550866 0.37212390 0.57285336 0.90820779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[5] 0.20168193 0.89838968 0.94467527 0.66079779</a:t>
            </a:r>
          </a:p>
          <a:p>
            <a:r>
              <a:rPr lang="en-US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[9] 0.62911404 0.06178627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stem(z)</a:t>
            </a:r>
          </a:p>
          <a:p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decimal point is 1 digit(s) to the left of the |</a:t>
            </a: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 | 6            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eine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0.06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 | 077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 | 7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 | 36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 | 014</a:t>
            </a:r>
          </a:p>
          <a:p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(Deutschland)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Datensatz vorher einlesen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396   4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31E98EA6-5F3B-4DAE-B417-EA67FBDBAA9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249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93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(Deutschland)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Datensatz vorher einlesen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"Bevölkerungsdichte" "Wanderungssaldo"   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[3] "Insolvenzen"        "Arbeitslosigkeit"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Deutschland$Arbeitslosigkeit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decimal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at 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</a:p>
          <a:p>
            <a:endParaRPr lang="de-DE" sz="1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 | 4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2 | 1111122334456667777778888888888899999999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3 | 0000111112222222223333334555555556666667777778888889999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4 | 0000000011111111112222333333344444455555666777778889999999999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5 | 000000000111123334444445555556667778888888999999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6 | 0000001111222222333344444555556666677888999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7 | 0000011122233344455556666777888899999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8 | 00001112222244555666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9 | 001222233444445566677899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10 | 001222333344456666677779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 | 00001255668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12 | 00111224457889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13 | 0011223677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14 | 12358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15 | 1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16 | 37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31E98EA6-5F3B-4DAE-B417-EA67FBDBAA9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712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94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Histogramm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(Deutschland)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(Datensatz vorher einlesen)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(Arbeitslosigkeit)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Modifiziert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Arbeitslosigkeit,prob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=TRUE,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prob=TRUE: Dichtewert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="Arbeitslosigkeit in %",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="Häufigkeitsdichte",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=c(0,20),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=c(0,0.15),las=1,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="Verteilung der Arbeitslosigkeit")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45396"/>
            <a:ext cx="2623760" cy="268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45396"/>
            <a:ext cx="2691036" cy="26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31E98EA6-5F3B-4DAE-B417-EA67FBDBAA9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271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95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erzeugt eine Liste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reshist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Arbeitslosigkeit,plot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=FALSE)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reshist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density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mids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xname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   "</a:t>
            </a:r>
            <a:r>
              <a:rPr lang="de-DE" sz="1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equidist</a:t>
            </a:r>
            <a:r>
              <a:rPr lang="de-DE" sz="1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reshist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[1]  0  2  4  6  8 10 12 14 16 18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 1 103 107  78  42  35  22   6   2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density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0.001262626 0.130050505 0.135101010 0.098484848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[5] 0.053030303 0.044191919 0.027777778 0.007575758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[9] 0.002525253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mids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 1  3  5  7  9 11 13 15 17</a:t>
            </a: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C2A74-EBE0-47FD-82BC-75263DC6F2F2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264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96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Boxplot</a:t>
            </a:r>
          </a:p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(einzeln)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(Deutschland)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(Datensatz vorher einlesen)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(Arbeitslosigkeit)             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Variante 1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Arbeitslosigkeit,horizontal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=TRUE)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Variante 2</a:t>
            </a: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4" y="2677754"/>
            <a:ext cx="298608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278" y="2677753"/>
            <a:ext cx="263381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31E98EA6-5F3B-4DAE-B417-EA67FBDBAA9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801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97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Unmodifiziert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(mehrere)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set.seed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Zufallsgenerator auf Anfangswert setzen</a:t>
            </a:r>
          </a:p>
          <a:p>
            <a:r>
              <a:rPr lang="sv-S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x1=rnorm(10)     </a:t>
            </a:r>
            <a:r>
              <a:rPr lang="sv-S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Zufallszahlen</a:t>
            </a:r>
          </a:p>
          <a:p>
            <a:r>
              <a:rPr lang="sv-S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x2=rnorm(10)     </a:t>
            </a:r>
            <a:r>
              <a:rPr lang="sv-S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sv-S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x3=rnorm(10)     </a:t>
            </a:r>
            <a:r>
              <a:rPr lang="sv-S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sv-S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entweder so</a:t>
            </a:r>
          </a:p>
          <a:p>
            <a:r>
              <a:rPr lang="sv-S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boxplot(x1,x2,x3)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oder so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(x1,x2,x3))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53036"/>
            <a:ext cx="290036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53035"/>
            <a:ext cx="2918596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/>
          <p:cNvSpPr/>
          <p:nvPr/>
        </p:nvSpPr>
        <p:spPr>
          <a:xfrm>
            <a:off x="1187624" y="6146862"/>
            <a:ext cx="216024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2037011" y="6146862"/>
            <a:ext cx="216024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2843808" y="6146862"/>
            <a:ext cx="216024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4463988" y="6197724"/>
            <a:ext cx="216024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5274780" y="6194487"/>
            <a:ext cx="216024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6090431" y="6194487"/>
            <a:ext cx="216024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31E98EA6-5F3B-4DAE-B417-EA67FBDBAA9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654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98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Modifiziert, metrisches vs. kategoriales Merkmal 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(Studenten2)     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Datensatz vorher einlesen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214   3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(Studenten2)</a:t>
            </a:r>
          </a:p>
          <a:p>
            <a:r>
              <a:rPr lang="de-D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 "Abiturnote" "Alter"      "Master"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(Studenten2)</a:t>
            </a: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Modellvariante mit </a:t>
            </a:r>
            <a:r>
              <a:rPr lang="de-DE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y~x</a:t>
            </a:r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boxplot</a:t>
            </a:r>
            <a:r>
              <a:rPr lang="de-DE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Abiturnote~Master,xlab</a:t>
            </a:r>
            <a:r>
              <a:rPr lang="de-DE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="Streben Sie einen Master an?",</a:t>
            </a:r>
          </a:p>
          <a:p>
            <a:r>
              <a:rPr lang="de-DE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="Abiturnote vs. Masterbestrebung")  </a:t>
            </a:r>
          </a:p>
          <a:p>
            <a:endParaRPr lang="de-DE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2952328" cy="29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31E98EA6-5F3B-4DAE-B417-EA67FBDBAA9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733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1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de-DE" sz="2400" b="1" dirty="0">
                <a:solidFill>
                  <a:srgbClr val="0070C0"/>
                </a:solidFill>
              </a:rPr>
              <a:t>R.6 Deskriptive Statistik mit R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468313" y="260350"/>
            <a:ext cx="8207375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468313" y="980728"/>
            <a:ext cx="8207375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75463" y="5516563"/>
            <a:ext cx="2133600" cy="1204912"/>
          </a:xfrm>
        </p:spPr>
        <p:txBody>
          <a:bodyPr/>
          <a:lstStyle/>
          <a:p>
            <a:pPr>
              <a:defRPr/>
            </a:pPr>
            <a:r>
              <a:rPr lang="de-DE" sz="8000" b="1" dirty="0">
                <a:solidFill>
                  <a:schemeClr val="tx1"/>
                </a:solidFill>
                <a:latin typeface="+mj-lt"/>
              </a:rPr>
              <a:t>99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8313" y="980728"/>
            <a:ext cx="8207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Spinogramm</a:t>
            </a:r>
            <a:endParaRPr lang="de-DE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Modifiziert, kategoriales vs. metrisches Merkmal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(Studenten2) </a:t>
            </a:r>
            <a:r>
              <a:rPr lang="de-DE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(Datensatz vorher einlesen)</a:t>
            </a:r>
            <a:endParaRPr lang="de-DE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as.factor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(Master)~Abiturnote,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="Streben Sie einen Master an?",</a:t>
            </a:r>
          </a:p>
          <a:p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de-DE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de-DE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="Masterbestrebung vs. Abiturnote")</a:t>
            </a: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676814"/>
            <a:ext cx="9144000" cy="1811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3" y="3041356"/>
            <a:ext cx="3527102" cy="329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id="{31E98EA6-5F3B-4DAE-B417-EA67FBDBAA9A}"/>
              </a:ext>
            </a:extLst>
          </p:cNvPr>
          <p:cNvSpPr txBox="1"/>
          <p:nvPr/>
        </p:nvSpPr>
        <p:spPr>
          <a:xfrm>
            <a:off x="457200" y="54762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Nicht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prüfungsrelevant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4635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15249</Words>
  <Application>Microsoft Office PowerPoint</Application>
  <PresentationFormat>Bildschirmpräsentation (4:3)</PresentationFormat>
  <Paragraphs>2871</Paragraphs>
  <Slides>161</Slides>
  <Notes>161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161</vt:i4>
      </vt:variant>
    </vt:vector>
  </HeadingPairs>
  <TitlesOfParts>
    <vt:vector size="167" baseType="lpstr">
      <vt:lpstr>Arial</vt:lpstr>
      <vt:lpstr>Calibri</vt:lpstr>
      <vt:lpstr>Cambria Math</vt:lpstr>
      <vt:lpstr>Courier New</vt:lpstr>
      <vt:lpstr>Times New Roman</vt:lpstr>
      <vt:lpstr>Larissa-Design</vt:lpstr>
      <vt:lpstr>PowerPoint-Präsentation</vt:lpstr>
      <vt:lpstr>PowerPoint-Präsentation</vt:lpstr>
      <vt:lpstr>R.1 Einführung in R</vt:lpstr>
      <vt:lpstr>R.1 Einführung in R</vt:lpstr>
      <vt:lpstr>R.1 Einführung in R</vt:lpstr>
      <vt:lpstr>R.2 Einige grundlegende Dinge</vt:lpstr>
      <vt:lpstr>R.2 Einige grundlegende Dinge</vt:lpstr>
      <vt:lpstr>R.2 Einige grundlegende Dinge</vt:lpstr>
      <vt:lpstr>R.2 Einige grundlegende Dinge</vt:lpstr>
      <vt:lpstr>R.3 R als Taschenrechner</vt:lpstr>
      <vt:lpstr>R.3 R als Taschenrechner</vt:lpstr>
      <vt:lpstr>R.3 R als Taschenrechner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R.4 Datenstrukturen: Vektoren, Matrizen und Listen</vt:lpstr>
      <vt:lpstr>R.5 Arbeiten mit logischen Operatoren</vt:lpstr>
      <vt:lpstr>R.5 Arbeiten mit logischen Operatoren</vt:lpstr>
      <vt:lpstr>R.5 Arbeiten mit logischen Operatoren</vt:lpstr>
      <vt:lpstr>R.5 Arbeiten mit logischen Operatoren</vt:lpstr>
      <vt:lpstr>R.5 Arbeiten mit logischen Operatoren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R.6 Deskriptive Statistik mit R</vt:lpstr>
      <vt:lpstr>R.7 Wahrscheinlichkeitsverteilungen mit R</vt:lpstr>
      <vt:lpstr>R.7 Wahrscheinlichkeitsverteilungen mit R</vt:lpstr>
      <vt:lpstr>R.7 Wahrscheinlichkeitsverteilungen mit R</vt:lpstr>
      <vt:lpstr>R.7 Wahrscheinlichkeitsverteilungen mit R</vt:lpstr>
      <vt:lpstr>R.7 Wahrscheinlichkeitsverteilungen mit R</vt:lpstr>
      <vt:lpstr>R.7 Wahrscheinlichkeitsverteilungen mit R</vt:lpstr>
      <vt:lpstr>R.7 Wahrscheinlichkeitsverteilungen mit R</vt:lpstr>
      <vt:lpstr>R.7 Wahrscheinlichkeitsverteilungen mit R</vt:lpstr>
      <vt:lpstr>R.7 Wahrscheinlichkeitsverteilungen mit R</vt:lpstr>
      <vt:lpstr>R.7 Wahrscheinlichkeitsverteilungen mit R</vt:lpstr>
      <vt:lpstr>R.7 Wahrscheinlichkeitsverteilungen mit R</vt:lpstr>
      <vt:lpstr>R.7 Wahrscheinlichkeitsverteilungen mit R</vt:lpstr>
      <vt:lpstr>R.7 Wahrscheinlichkeitsverteilungen mit R</vt:lpstr>
      <vt:lpstr>R.7 Wahrscheinlichkeitsverteilungen mit R</vt:lpstr>
      <vt:lpstr>R.7 Wahrscheinlichkeitsverteilungen mit R</vt:lpstr>
      <vt:lpstr>R.8 Testen mit R</vt:lpstr>
      <vt:lpstr>R.8 Testen mit R</vt:lpstr>
      <vt:lpstr>R.8 Testen mit R</vt:lpstr>
      <vt:lpstr>R.8 Testen mit R</vt:lpstr>
      <vt:lpstr>R.8 Testen mit R</vt:lpstr>
      <vt:lpstr>R.8 Testen mit R</vt:lpstr>
      <vt:lpstr>R.8 Testen mit R</vt:lpstr>
      <vt:lpstr>R.8 Testen mit R</vt:lpstr>
      <vt:lpstr>R.8 Testen mit R</vt:lpstr>
      <vt:lpstr>R.8 Testen mit R</vt:lpstr>
      <vt:lpstr>R.8 Testen mit R</vt:lpstr>
      <vt:lpstr>R.8 Testen mit R</vt:lpstr>
      <vt:lpstr>R.8 Testen mit R</vt:lpstr>
      <vt:lpstr>R.8 Testen mit R</vt:lpstr>
      <vt:lpstr>R.8 Testen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  <vt:lpstr>R.9 Regression mit R</vt:lpstr>
    </vt:vector>
  </TitlesOfParts>
  <Company>Universität Mannheim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Toni Stocker</dc:creator>
  <cp:lastModifiedBy>Toni Stocker</cp:lastModifiedBy>
  <cp:revision>1297</cp:revision>
  <cp:lastPrinted>2021-04-26T14:05:20Z</cp:lastPrinted>
  <dcterms:created xsi:type="dcterms:W3CDTF">2007-02-06T17:43:28Z</dcterms:created>
  <dcterms:modified xsi:type="dcterms:W3CDTF">2022-08-18T13:52:45Z</dcterms:modified>
</cp:coreProperties>
</file>